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69" r:id="rId4"/>
    <p:sldId id="271" r:id="rId5"/>
    <p:sldId id="257" r:id="rId6"/>
    <p:sldId id="258" r:id="rId7"/>
    <p:sldId id="259" r:id="rId8"/>
    <p:sldId id="266" r:id="rId9"/>
    <p:sldId id="261" r:id="rId10"/>
    <p:sldId id="267" r:id="rId11"/>
    <p:sldId id="262" r:id="rId12"/>
    <p:sldId id="263" r:id="rId13"/>
    <p:sldId id="264" r:id="rId14"/>
    <p:sldId id="265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63302D-17BA-45D6-B0A4-143C0284A7B4}" v="4" dt="2026-09-23T14:21:28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17EBE-1A1C-7293-413D-3E1B928BD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12B286-95F8-F5D3-2C08-DDE4DE28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61ED2C-3F82-2FC2-9A20-D924A878F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A2F3C-0983-C54E-464D-904D5D7C02E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8612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mnre.gov.in/en/national-green-hydrogen-mission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sa.int/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bresummit.i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resummit.i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esummit.in/expo/exhibit-with-us" TargetMode="External"/><Relationship Id="rId5" Type="http://schemas.openxmlformats.org/officeDocument/2006/relationships/hyperlink" Target="https://register.bresummit.in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dn1.bresummit.in/gallery/brochures/urja-chakra-leaflet-for-printing-ZWyWYJzL.pdf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dn1.bresummit.in/gallery/brochures/bharat-renewable-energy-summit-expo-2026-digital-informative-2LC1JNY0.pdf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s://cdn1.bresummit.in/gallery/brochures/bharat-renewable-energy-summit-expo-2026-b3f0t4IP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2n0UYxtKBHk" TargetMode="External"/><Relationship Id="rId3" Type="http://schemas.openxmlformats.org/officeDocument/2006/relationships/image" Target="../media/image23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uZKM5KVQiKs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s://www.youtube.com/watch?v=YDMo3sz1G-w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bresummit.in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play.google.com/store/apps/details?id=com.event.br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hyperlink" Target="https://apps.apple.com/in/app/bre-summit-2026/id6798742067" TargetMode="Externa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s://x.com/BharatRESummit" TargetMode="External"/><Relationship Id="rId7" Type="http://schemas.openxmlformats.org/officeDocument/2006/relationships/hyperlink" Target="https://www.youtube.com/channel/UCdY3rfi7P7pl4Rty3SRppAg" TargetMode="External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profile.php?id=61591653370210" TargetMode="External"/><Relationship Id="rId11" Type="http://schemas.openxmlformats.org/officeDocument/2006/relationships/image" Target="../media/image31.png"/><Relationship Id="rId5" Type="http://schemas.openxmlformats.org/officeDocument/2006/relationships/hyperlink" Target="https://www.linkedin.com/showcase/bharatresummit/about/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https://www.instagram.com/bharatresummit" TargetMode="Externa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resummit.in/expo/exhibit-with-us" TargetMode="External"/><Relationship Id="rId4" Type="http://schemas.openxmlformats.org/officeDocument/2006/relationships/hyperlink" Target="https://register.bresummit.i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resummit.in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er.bresummit.i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resummit.in/expo/exhibit-with-u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ail@bresummit.i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seemk201-cgo@gov.in" TargetMode="External"/><Relationship Id="rId4" Type="http://schemas.openxmlformats.org/officeDocument/2006/relationships/hyperlink" Target="https://bresummit.in/#conta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9EEEB7D-8C82-4686-934E-8C28E3AC3C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2925" y="410051"/>
            <a:ext cx="1362075" cy="4086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162175" y="399028"/>
            <a:ext cx="1304925" cy="4306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78661" y="457200"/>
            <a:ext cx="2902204" cy="18764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690009" y="2867025"/>
            <a:ext cx="3508058" cy="36290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F7998F-2FA2-4C2D-B0D6-E07203F4021F}"/>
              </a:ext>
            </a:extLst>
          </p:cNvPr>
          <p:cNvSpPr>
            <a:spLocks noGrp="1"/>
          </p:cNvSpPr>
          <p:nvPr/>
        </p:nvSpPr>
        <p:spPr>
          <a:xfrm>
            <a:off x="561975" y="1562100"/>
            <a:ext cx="6858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INDIAN MISSIONS ABROAD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16B04-868D-4E24-924B-ACDA9A41EDE6}"/>
              </a:ext>
            </a:extLst>
          </p:cNvPr>
          <p:cNvSpPr>
            <a:spLocks noGrp="1"/>
          </p:cNvSpPr>
          <p:nvPr/>
        </p:nvSpPr>
        <p:spPr>
          <a:xfrm>
            <a:off x="533400" y="2057400"/>
            <a:ext cx="7096125" cy="2047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2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Renewable</a:t>
            </a:r>
          </a:p>
          <a:p>
            <a:pPr>
              <a:defRPr sz="42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Summit</a:t>
            </a:r>
          </a:p>
          <a:p>
            <a:pPr>
              <a:defRPr sz="42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Expo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E38AC-9274-4582-9304-196357413DE7}"/>
              </a:ext>
            </a:extLst>
          </p:cNvPr>
          <p:cNvSpPr>
            <a:spLocks noGrp="1"/>
          </p:cNvSpPr>
          <p:nvPr/>
        </p:nvSpPr>
        <p:spPr>
          <a:xfrm>
            <a:off x="561975" y="4362450"/>
            <a:ext cx="68580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</a:t>
            </a:r>
            <a:r>
              <a:rPr lang="en-IN" sz="232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outreach</a:t>
            </a:r>
            <a:r>
              <a:rPr sz="232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N" sz="232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toolkit</a:t>
            </a:r>
            <a:endParaRPr sz="2325" b="1" dirty="0">
              <a:solidFill>
                <a:srgbClr val="00704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F3DD8C-4137-465B-8312-6ADB06A5D679}"/>
              </a:ext>
            </a:extLst>
          </p:cNvPr>
          <p:cNvSpPr>
            <a:spLocks noGrp="1"/>
          </p:cNvSpPr>
          <p:nvPr/>
        </p:nvSpPr>
        <p:spPr>
          <a:xfrm>
            <a:off x="561975" y="5000625"/>
            <a:ext cx="68580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2–5 November 2026</a:t>
            </a:r>
          </a:p>
          <a:p>
            <a:pPr>
              <a:defRPr sz="18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Mandapam, New Delhi, India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960830-0875-433B-BED6-03E78B2D66C1}"/>
              </a:ext>
            </a:extLst>
          </p:cNvPr>
          <p:cNvSpPr>
            <a:spLocks noGrp="1"/>
          </p:cNvSpPr>
          <p:nvPr/>
        </p:nvSpPr>
        <p:spPr>
          <a:xfrm>
            <a:off x="561975" y="6010275"/>
            <a:ext cx="6219825" cy="1905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52D80F-29C1-451E-B17C-BEBE4AFD9244}"/>
              </a:ext>
            </a:extLst>
          </p:cNvPr>
          <p:cNvSpPr>
            <a:spLocks noGrp="1"/>
          </p:cNvSpPr>
          <p:nvPr/>
        </p:nvSpPr>
        <p:spPr>
          <a:xfrm>
            <a:off x="561975" y="6181725"/>
            <a:ext cx="70961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0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Delegate participation and exhibition enquiries</a:t>
            </a:r>
          </a:p>
        </p:txBody>
      </p:sp>
    </p:spTree>
    <p:extLst>
      <p:ext uri="{BB962C8B-B14F-4D97-AF65-F5344CB8AC3E}">
        <p14:creationId xmlns:p14="http://schemas.microsoft.com/office/powerpoint/2010/main" val="1052200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90AC1A9-6B48-45DA-9EDE-253BD5B6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80FAA5-E8D0-4760-B3F2-4E384A06A25E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GLOBAL CLEAN ENERGY COOPERATION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650B9-4385-43B2-ABDE-0602208AF43D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flagship events. One shared vision.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AA3067-BB23-4E4B-8944-37CEA4E93BFF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0F847-7D39-4903-B479-4617ADD368F6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rcRect t="2318" b="2318"/>
          <a:stretch>
            <a:fillRect/>
          </a:stretch>
        </p:blipFill>
        <p:spPr>
          <a:xfrm>
            <a:off x="514350" y="1495425"/>
            <a:ext cx="3524250" cy="2076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2C7CCF-DC94-46BE-9B95-4C6424DEF721}"/>
              </a:ext>
            </a:extLst>
          </p:cNvPr>
          <p:cNvSpPr>
            <a:spLocks noGrp="1"/>
          </p:cNvSpPr>
          <p:nvPr/>
        </p:nvSpPr>
        <p:spPr>
          <a:xfrm>
            <a:off x="514350" y="3571875"/>
            <a:ext cx="3524250" cy="47625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FF4D30-2520-45CC-ABCD-04327AB92905}"/>
              </a:ext>
            </a:extLst>
          </p:cNvPr>
          <p:cNvSpPr>
            <a:spLocks noGrp="1"/>
          </p:cNvSpPr>
          <p:nvPr/>
        </p:nvSpPr>
        <p:spPr>
          <a:xfrm>
            <a:off x="514350" y="3810000"/>
            <a:ext cx="352425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Bharat Renewable Energy</a:t>
            </a:r>
          </a:p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Summit &amp; Expo 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E6495B-2B1E-45DD-A596-BD52685BB47F}"/>
              </a:ext>
            </a:extLst>
          </p:cNvPr>
          <p:cNvSpPr>
            <a:spLocks noGrp="1"/>
          </p:cNvSpPr>
          <p:nvPr/>
        </p:nvSpPr>
        <p:spPr>
          <a:xfrm>
            <a:off x="514350" y="4781550"/>
            <a:ext cx="346710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international platform connecting policy, industry and investment to accelerate renewable energy deployment.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6042A5-2E76-4A15-93A2-F8B81470640C}"/>
              </a:ext>
            </a:extLst>
          </p:cNvPr>
          <p:cNvSpPr>
            <a:spLocks noGrp="1"/>
          </p:cNvSpPr>
          <p:nvPr/>
        </p:nvSpPr>
        <p:spPr>
          <a:xfrm>
            <a:off x="514350" y="5743575"/>
            <a:ext cx="3524250" cy="381000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047EFB-7A78-4CCA-A3DD-ED5A014E8956}"/>
              </a:ext>
            </a:extLst>
          </p:cNvPr>
          <p:cNvSpPr>
            <a:spLocks noGrp="1"/>
          </p:cNvSpPr>
          <p:nvPr/>
        </p:nvSpPr>
        <p:spPr>
          <a:xfrm>
            <a:off x="647700" y="5829300"/>
            <a:ext cx="32575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 SUMMIT WEBSITE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rcRect t="13176" b="13176"/>
          <a:stretch>
            <a:fillRect/>
          </a:stretch>
        </p:blipFill>
        <p:spPr>
          <a:xfrm>
            <a:off x="4305300" y="1495425"/>
            <a:ext cx="3524250" cy="20764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2858105-BFAC-4967-8C1A-55355421EC5E}"/>
              </a:ext>
            </a:extLst>
          </p:cNvPr>
          <p:cNvSpPr>
            <a:spLocks noGrp="1"/>
          </p:cNvSpPr>
          <p:nvPr/>
        </p:nvSpPr>
        <p:spPr>
          <a:xfrm>
            <a:off x="4305300" y="3571875"/>
            <a:ext cx="3524250" cy="476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B08097-9EBD-4AE6-A700-E8974A952ADA}"/>
              </a:ext>
            </a:extLst>
          </p:cNvPr>
          <p:cNvSpPr>
            <a:spLocks noGrp="1"/>
          </p:cNvSpPr>
          <p:nvPr/>
        </p:nvSpPr>
        <p:spPr>
          <a:xfrm>
            <a:off x="4305300" y="3810000"/>
            <a:ext cx="352425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9th Session of the</a:t>
            </a:r>
          </a:p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International Solar Alliance</a:t>
            </a:r>
          </a:p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(ISA) Assembly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EE0B31-0677-4423-BE9D-ABA8B593CAD6}"/>
              </a:ext>
            </a:extLst>
          </p:cNvPr>
          <p:cNvSpPr>
            <a:spLocks noGrp="1"/>
          </p:cNvSpPr>
          <p:nvPr/>
        </p:nvSpPr>
        <p:spPr>
          <a:xfrm>
            <a:off x="4305300" y="4781550"/>
            <a:ext cx="346710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 Member Countries advance solar cooperation and knowledge sharing to accelerate adoption worldwide.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CE9DF8-49B8-4C6C-BD47-D4F565A1E02E}"/>
              </a:ext>
            </a:extLst>
          </p:cNvPr>
          <p:cNvSpPr>
            <a:spLocks noGrp="1"/>
          </p:cNvSpPr>
          <p:nvPr/>
        </p:nvSpPr>
        <p:spPr>
          <a:xfrm>
            <a:off x="4305300" y="5743575"/>
            <a:ext cx="3524250" cy="38100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650A9E-C498-45EA-9730-A4060DCD94F6}"/>
              </a:ext>
            </a:extLst>
          </p:cNvPr>
          <p:cNvSpPr>
            <a:spLocks noGrp="1"/>
          </p:cNvSpPr>
          <p:nvPr/>
        </p:nvSpPr>
        <p:spPr>
          <a:xfrm>
            <a:off x="4438650" y="5829300"/>
            <a:ext cx="32575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 WEBSITE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7"/>
          <a:srcRect t="13176" b="13176"/>
          <a:stretch>
            <a:fillRect/>
          </a:stretch>
        </p:blipFill>
        <p:spPr>
          <a:xfrm>
            <a:off x="8096250" y="1495425"/>
            <a:ext cx="3524250" cy="20764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08F7A31-DB85-4CD4-9EDC-48E92ECB1775}"/>
              </a:ext>
            </a:extLst>
          </p:cNvPr>
          <p:cNvSpPr>
            <a:spLocks noGrp="1"/>
          </p:cNvSpPr>
          <p:nvPr/>
        </p:nvSpPr>
        <p:spPr>
          <a:xfrm>
            <a:off x="8096250" y="3571875"/>
            <a:ext cx="3524250" cy="47625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FA5E85-1211-47F5-A4D9-90B95ECEE355}"/>
              </a:ext>
            </a:extLst>
          </p:cNvPr>
          <p:cNvSpPr>
            <a:spLocks noGrp="1"/>
          </p:cNvSpPr>
          <p:nvPr/>
        </p:nvSpPr>
        <p:spPr>
          <a:xfrm>
            <a:off x="8096250" y="3810000"/>
            <a:ext cx="352425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4th International Conference</a:t>
            </a:r>
          </a:p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on Green Hydrogen (ICGH)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356A81-906C-4E23-AE29-E3689C917357}"/>
              </a:ext>
            </a:extLst>
          </p:cNvPr>
          <p:cNvSpPr>
            <a:spLocks noGrp="1"/>
          </p:cNvSpPr>
          <p:nvPr/>
        </p:nvSpPr>
        <p:spPr>
          <a:xfrm>
            <a:off x="8096250" y="4781550"/>
            <a:ext cx="346710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global forum on emerging technologies, policy and partnerships for the hydrogen economy.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BD2CE0-09B7-43FA-A442-1F9BEB19563F}"/>
              </a:ext>
            </a:extLst>
          </p:cNvPr>
          <p:cNvSpPr>
            <a:spLocks noGrp="1"/>
          </p:cNvSpPr>
          <p:nvPr/>
        </p:nvSpPr>
        <p:spPr>
          <a:xfrm>
            <a:off x="8096250" y="5743575"/>
            <a:ext cx="3524250" cy="38100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D9DF73-B391-43B0-8709-9F62C66482FC}"/>
              </a:ext>
            </a:extLst>
          </p:cNvPr>
          <p:cNvSpPr>
            <a:spLocks noGrp="1"/>
          </p:cNvSpPr>
          <p:nvPr/>
        </p:nvSpPr>
        <p:spPr>
          <a:xfrm>
            <a:off x="8229600" y="5829300"/>
            <a:ext cx="32575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MNRE HYDROGEN WEBSITE</a:t>
            </a:r>
          </a:p>
        </p:txBody>
      </p:sp>
    </p:spTree>
    <p:extLst>
      <p:ext uri="{BB962C8B-B14F-4D97-AF65-F5344CB8AC3E}">
        <p14:creationId xmlns:p14="http://schemas.microsoft.com/office/powerpoint/2010/main" val="123378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8F7BBCE-36BF-4383-8896-B0DC7B5ABA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FF645E-3E4C-4925-B45D-96E407D067CF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EXPECTED SCALE AND PARTICIPATION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98129F-DB6C-442A-A16A-F82F0AE80C59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Summit at a glance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1972B4-8A6E-4F1D-A531-B5EE1EF2CF92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3D7772-31FF-4E45-BF33-269519196766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87F92-2238-4A48-AA21-72B27DDE01E4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11163300" cy="2028825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639E19-93CE-4E85-87A2-F91AA3243DC5}"/>
              </a:ext>
            </a:extLst>
          </p:cNvPr>
          <p:cNvSpPr>
            <a:spLocks noGrp="1"/>
          </p:cNvSpPr>
          <p:nvPr/>
        </p:nvSpPr>
        <p:spPr>
          <a:xfrm>
            <a:off x="838200" y="1781175"/>
            <a:ext cx="590550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75,000+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67AA64-B2D2-4C49-82D1-904B261696AC}"/>
              </a:ext>
            </a:extLst>
          </p:cNvPr>
          <p:cNvSpPr>
            <a:spLocks noGrp="1"/>
          </p:cNvSpPr>
          <p:nvPr/>
        </p:nvSpPr>
        <p:spPr>
          <a:xfrm>
            <a:off x="876300" y="2867025"/>
            <a:ext cx="619125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Participants expected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9904F0-CB39-4186-8874-7F7A0AF49F49}"/>
              </a:ext>
            </a:extLst>
          </p:cNvPr>
          <p:cNvSpPr>
            <a:spLocks noGrp="1"/>
          </p:cNvSpPr>
          <p:nvPr/>
        </p:nvSpPr>
        <p:spPr>
          <a:xfrm>
            <a:off x="7867650" y="1933575"/>
            <a:ext cx="334327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</a:t>
            </a:r>
          </a:p>
          <a:p>
            <a:pPr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EXPO 2026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465AC4-B525-44D6-ABF0-BA93557C3272}"/>
              </a:ext>
            </a:extLst>
          </p:cNvPr>
          <p:cNvSpPr>
            <a:spLocks noGrp="1"/>
          </p:cNvSpPr>
          <p:nvPr/>
        </p:nvSpPr>
        <p:spPr>
          <a:xfrm>
            <a:off x="7877175" y="29432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FFEDB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ED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2–5 November • New Delhi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15EA29-C878-4D1A-B937-5B0DDCEB9B58}"/>
              </a:ext>
            </a:extLst>
          </p:cNvPr>
          <p:cNvSpPr>
            <a:spLocks noGrp="1"/>
          </p:cNvSpPr>
          <p:nvPr/>
        </p:nvSpPr>
        <p:spPr>
          <a:xfrm>
            <a:off x="514350" y="3962400"/>
            <a:ext cx="2609850" cy="476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BEF530-4A0C-412B-84CF-A6B66FE1B97E}"/>
              </a:ext>
            </a:extLst>
          </p:cNvPr>
          <p:cNvSpPr>
            <a:spLocks noGrp="1"/>
          </p:cNvSpPr>
          <p:nvPr/>
        </p:nvSpPr>
        <p:spPr>
          <a:xfrm>
            <a:off x="514350" y="4200525"/>
            <a:ext cx="257175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8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75+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BD59E8-DF73-4B14-961B-4B0F62490F64}"/>
              </a:ext>
            </a:extLst>
          </p:cNvPr>
          <p:cNvSpPr>
            <a:spLocks noGrp="1"/>
          </p:cNvSpPr>
          <p:nvPr/>
        </p:nvSpPr>
        <p:spPr>
          <a:xfrm>
            <a:off x="514350" y="5124450"/>
            <a:ext cx="2524125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Countries participating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2A76A6-E6D8-4377-8896-28A78FD560EC}"/>
              </a:ext>
            </a:extLst>
          </p:cNvPr>
          <p:cNvSpPr>
            <a:spLocks noGrp="1"/>
          </p:cNvSpPr>
          <p:nvPr/>
        </p:nvSpPr>
        <p:spPr>
          <a:xfrm>
            <a:off x="3352800" y="3962400"/>
            <a:ext cx="2609850" cy="476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683DE9-53F8-447A-B8DE-51B4AA4617D0}"/>
              </a:ext>
            </a:extLst>
          </p:cNvPr>
          <p:cNvSpPr>
            <a:spLocks noGrp="1"/>
          </p:cNvSpPr>
          <p:nvPr/>
        </p:nvSpPr>
        <p:spPr>
          <a:xfrm>
            <a:off x="3352800" y="4200525"/>
            <a:ext cx="257175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8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250+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AC869-6698-4355-8B1F-84B72EEFE41A}"/>
              </a:ext>
            </a:extLst>
          </p:cNvPr>
          <p:cNvSpPr>
            <a:spLocks noGrp="1"/>
          </p:cNvSpPr>
          <p:nvPr/>
        </p:nvSpPr>
        <p:spPr>
          <a:xfrm>
            <a:off x="3352800" y="5124450"/>
            <a:ext cx="2524125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High-level delegates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68D1D6-2D5A-435F-88D5-52FC5F0FA0C8}"/>
              </a:ext>
            </a:extLst>
          </p:cNvPr>
          <p:cNvSpPr>
            <a:spLocks noGrp="1"/>
          </p:cNvSpPr>
          <p:nvPr/>
        </p:nvSpPr>
        <p:spPr>
          <a:xfrm>
            <a:off x="6191250" y="3962400"/>
            <a:ext cx="2609850" cy="476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A08236-577B-4140-9593-FEBE3648D8F6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257175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8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500+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01F0C4-A31B-419B-9E1C-6B63432F7B67}"/>
              </a:ext>
            </a:extLst>
          </p:cNvPr>
          <p:cNvSpPr>
            <a:spLocks noGrp="1"/>
          </p:cNvSpPr>
          <p:nvPr/>
        </p:nvSpPr>
        <p:spPr>
          <a:xfrm>
            <a:off x="6191250" y="5124450"/>
            <a:ext cx="2524125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Speakers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50D312-3C45-48D5-B305-26611AA289CF}"/>
              </a:ext>
            </a:extLst>
          </p:cNvPr>
          <p:cNvSpPr>
            <a:spLocks noGrp="1"/>
          </p:cNvSpPr>
          <p:nvPr/>
        </p:nvSpPr>
        <p:spPr>
          <a:xfrm>
            <a:off x="9029700" y="3962400"/>
            <a:ext cx="2609850" cy="476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4B29FA-E1F7-4601-8769-04ED1F9ED5A4}"/>
              </a:ext>
            </a:extLst>
          </p:cNvPr>
          <p:cNvSpPr>
            <a:spLocks noGrp="1"/>
          </p:cNvSpPr>
          <p:nvPr/>
        </p:nvSpPr>
        <p:spPr>
          <a:xfrm>
            <a:off x="9029700" y="4200525"/>
            <a:ext cx="257175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8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80+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8128CB-2B8B-4F6C-8432-E630FD864079}"/>
              </a:ext>
            </a:extLst>
          </p:cNvPr>
          <p:cNvSpPr>
            <a:spLocks noGrp="1"/>
          </p:cNvSpPr>
          <p:nvPr/>
        </p:nvSpPr>
        <p:spPr>
          <a:xfrm>
            <a:off x="9029700" y="5124450"/>
            <a:ext cx="2524125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 sessions, policy</a:t>
            </a:r>
          </a:p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sessions &amp; industry</a:t>
            </a:r>
          </a:p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roundtables</a:t>
            </a:r>
          </a:p>
        </p:txBody>
      </p:sp>
    </p:spTree>
    <p:extLst>
      <p:ext uri="{BB962C8B-B14F-4D97-AF65-F5344CB8AC3E}">
        <p14:creationId xmlns:p14="http://schemas.microsoft.com/office/powerpoint/2010/main" val="256797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D3BE2C9-A3C5-4BB4-AE5E-E95C54EB6A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786FBB-F9D7-421E-82F6-CD5A6FE2451D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CASE FOR INTERNATIONAL PARTICIPATION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761A32-889E-4588-8D3B-28C0267AA48A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opportunities through BRE Summit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413A23-A851-4A6E-80D9-C45E74EEF2F4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E795F8-3B15-4713-A3BC-96368B9E2637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90B3FF-301D-4034-983E-341782DFC677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4095750" cy="4352925"/>
          </a:xfrm>
          <a:prstGeom prst="rect">
            <a:avLst/>
          </a:prstGeom>
          <a:solidFill>
            <a:srgbClr val="093F43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EE6F8A-7CA7-4DB6-9299-CAF136680163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3429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7CC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dirty="0">
                <a:solidFill>
                  <a:srgbClr val="F7CC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INDIA’S CLEAN ENERGY LEADERSHIP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9DB86-2167-4446-9377-760BB52A7B18}"/>
              </a:ext>
            </a:extLst>
          </p:cNvPr>
          <p:cNvSpPr>
            <a:spLocks noGrp="1"/>
          </p:cNvSpPr>
          <p:nvPr/>
        </p:nvSpPr>
        <p:spPr>
          <a:xfrm>
            <a:off x="781050" y="2181225"/>
            <a:ext cx="3381375" cy="152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Position your </a:t>
            </a:r>
            <a:r>
              <a:rPr sz="2175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sz="217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the </a:t>
            </a:r>
            <a:r>
              <a:rPr sz="2175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sz="217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global renewable energy conversation.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8ED2F5-BB3D-4ECA-AA0C-4486BB5DA376}"/>
              </a:ext>
            </a:extLst>
          </p:cNvPr>
          <p:cNvSpPr>
            <a:spLocks noGrp="1"/>
          </p:cNvSpPr>
          <p:nvPr/>
        </p:nvSpPr>
        <p:spPr>
          <a:xfrm>
            <a:off x="781050" y="3781425"/>
            <a:ext cx="685800" cy="476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04FE7-B1F2-4FCC-A472-2CB896BE0195}"/>
              </a:ext>
            </a:extLst>
          </p:cNvPr>
          <p:cNvSpPr>
            <a:spLocks noGrp="1"/>
          </p:cNvSpPr>
          <p:nvPr/>
        </p:nvSpPr>
        <p:spPr>
          <a:xfrm>
            <a:off x="781050" y="4029075"/>
            <a:ext cx="3333750" cy="1362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DDEBE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DDEBE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India combines market scale, policy momentum, manufacturing capability and international partnerships. The Summit brings this ecosystem together in New Delhi.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864D71-BBCC-484C-8F55-D97FA623A642}"/>
              </a:ext>
            </a:extLst>
          </p:cNvPr>
          <p:cNvSpPr>
            <a:spLocks noGrp="1"/>
          </p:cNvSpPr>
          <p:nvPr/>
        </p:nvSpPr>
        <p:spPr>
          <a:xfrm>
            <a:off x="5048250" y="1438275"/>
            <a:ext cx="66294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the Summit can help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A49AC7-1728-4D4B-AA0B-8EC1B5CD0BA9}"/>
              </a:ext>
            </a:extLst>
          </p:cNvPr>
          <p:cNvSpPr>
            <a:spLocks noGrp="1"/>
          </p:cNvSpPr>
          <p:nvPr/>
        </p:nvSpPr>
        <p:spPr>
          <a:xfrm>
            <a:off x="5048250" y="1905000"/>
            <a:ext cx="6629400" cy="74295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E30EB6-3CA1-47F3-B83F-F30071F1E742}"/>
              </a:ext>
            </a:extLst>
          </p:cNvPr>
          <p:cNvSpPr>
            <a:spLocks noGrp="1"/>
          </p:cNvSpPr>
          <p:nvPr/>
        </p:nvSpPr>
        <p:spPr>
          <a:xfrm>
            <a:off x="5229225" y="2076450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00F61A-1987-41B2-BEF3-B1006C48444B}"/>
              </a:ext>
            </a:extLst>
          </p:cNvPr>
          <p:cNvSpPr>
            <a:spLocks noGrp="1"/>
          </p:cNvSpPr>
          <p:nvPr/>
        </p:nvSpPr>
        <p:spPr>
          <a:xfrm>
            <a:off x="5800725" y="200025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India’s clean energy market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7F38C6-536A-4C70-8189-6B735CF5533A}"/>
              </a:ext>
            </a:extLst>
          </p:cNvPr>
          <p:cNvSpPr>
            <a:spLocks noGrp="1"/>
          </p:cNvSpPr>
          <p:nvPr/>
        </p:nvSpPr>
        <p:spPr>
          <a:xfrm>
            <a:off x="8353425" y="1990725"/>
            <a:ext cx="31337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 policymakers, project developers, utilities and industry leaders. Identify partners for market entry, manufacturing, distribution and project delivery.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11671A-A16C-4D93-AAAA-33CC37E8C77F}"/>
              </a:ext>
            </a:extLst>
          </p:cNvPr>
          <p:cNvSpPr>
            <a:spLocks noGrp="1"/>
          </p:cNvSpPr>
          <p:nvPr/>
        </p:nvSpPr>
        <p:spPr>
          <a:xfrm>
            <a:off x="5048250" y="2790825"/>
            <a:ext cx="6629400" cy="74295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9E8278-6F98-4932-9B67-B67A4B00D062}"/>
              </a:ext>
            </a:extLst>
          </p:cNvPr>
          <p:cNvSpPr>
            <a:spLocks noGrp="1"/>
          </p:cNvSpPr>
          <p:nvPr/>
        </p:nvSpPr>
        <p:spPr>
          <a:xfrm>
            <a:off x="5229225" y="2962275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84FDA3-755A-4579-A1D1-6ED47D08BA34}"/>
              </a:ext>
            </a:extLst>
          </p:cNvPr>
          <p:cNvSpPr>
            <a:spLocks noGrp="1"/>
          </p:cNvSpPr>
          <p:nvPr/>
        </p:nvSpPr>
        <p:spPr>
          <a:xfrm>
            <a:off x="5800725" y="2886075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 investment and project connections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BE2A1D-C669-468B-8D19-8D6D3567279A}"/>
              </a:ext>
            </a:extLst>
          </p:cNvPr>
          <p:cNvSpPr>
            <a:spLocks noGrp="1"/>
          </p:cNvSpPr>
          <p:nvPr/>
        </p:nvSpPr>
        <p:spPr>
          <a:xfrm>
            <a:off x="8353425" y="2876550"/>
            <a:ext cx="31337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 investors, financial institutions and developers across solar, storage, wind, hydrogen, bioenergy, DRE and small hydropower.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5F13DC-7B72-4BB5-9ABD-F45553B9C7CE}"/>
              </a:ext>
            </a:extLst>
          </p:cNvPr>
          <p:cNvSpPr>
            <a:spLocks noGrp="1"/>
          </p:cNvSpPr>
          <p:nvPr/>
        </p:nvSpPr>
        <p:spPr>
          <a:xfrm>
            <a:off x="5048250" y="3676650"/>
            <a:ext cx="6629400" cy="74295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6F36F3-FAF5-4756-A388-3329D26672A7}"/>
              </a:ext>
            </a:extLst>
          </p:cNvPr>
          <p:cNvSpPr>
            <a:spLocks noGrp="1"/>
          </p:cNvSpPr>
          <p:nvPr/>
        </p:nvSpPr>
        <p:spPr>
          <a:xfrm>
            <a:off x="5229225" y="3848100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15B94D-4AFF-461F-86C3-4F0DA7124997}"/>
              </a:ext>
            </a:extLst>
          </p:cNvPr>
          <p:cNvSpPr>
            <a:spLocks noGrp="1"/>
          </p:cNvSpPr>
          <p:nvPr/>
        </p:nvSpPr>
        <p:spPr>
          <a:xfrm>
            <a:off x="5800725" y="377190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Showcase technology and generate leads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1C2029-0E3D-4458-ACD9-D6E6F8079275}"/>
              </a:ext>
            </a:extLst>
          </p:cNvPr>
          <p:cNvSpPr>
            <a:spLocks noGrp="1"/>
          </p:cNvSpPr>
          <p:nvPr/>
        </p:nvSpPr>
        <p:spPr>
          <a:xfrm>
            <a:off x="8353425" y="3762375"/>
            <a:ext cx="31337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Expo to present products and solutions, strengthen visibility and develop qualified business enquiries.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DE0ECEF-40A7-4129-92BF-9ACFEC76DE50}"/>
              </a:ext>
            </a:extLst>
          </p:cNvPr>
          <p:cNvSpPr>
            <a:spLocks noGrp="1"/>
          </p:cNvSpPr>
          <p:nvPr/>
        </p:nvSpPr>
        <p:spPr>
          <a:xfrm>
            <a:off x="5048250" y="4562475"/>
            <a:ext cx="6629400" cy="74295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6948BB-97B5-42E6-BBB4-588D9A223860}"/>
              </a:ext>
            </a:extLst>
          </p:cNvPr>
          <p:cNvSpPr>
            <a:spLocks noGrp="1"/>
          </p:cNvSpPr>
          <p:nvPr/>
        </p:nvSpPr>
        <p:spPr>
          <a:xfrm>
            <a:off x="5229225" y="4733925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CC9AA8-4F4C-4320-8BAA-67FEC8760261}"/>
              </a:ext>
            </a:extLst>
          </p:cNvPr>
          <p:cNvSpPr>
            <a:spLocks noGrp="1"/>
          </p:cNvSpPr>
          <p:nvPr/>
        </p:nvSpPr>
        <p:spPr>
          <a:xfrm>
            <a:off x="5800725" y="4657725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Gain policy and market insight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C403AD-6E7C-4477-94EA-DC8C7FB6FDB4}"/>
              </a:ext>
            </a:extLst>
          </p:cNvPr>
          <p:cNvSpPr>
            <a:spLocks noGrp="1"/>
          </p:cNvSpPr>
          <p:nvPr/>
        </p:nvSpPr>
        <p:spPr>
          <a:xfrm>
            <a:off x="8353425" y="4648200"/>
            <a:ext cx="31337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 India’s priorities in green finance, grid integration, </a:t>
            </a:r>
            <a:r>
              <a:rPr sz="1125" b="0" dirty="0" err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digitalisation</a:t>
            </a:r>
            <a:r>
              <a:rPr sz="112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supply chains and skills.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0F0664-0DAE-437F-B17D-409C79B2E023}"/>
              </a:ext>
            </a:extLst>
          </p:cNvPr>
          <p:cNvSpPr>
            <a:spLocks noGrp="1"/>
          </p:cNvSpPr>
          <p:nvPr/>
        </p:nvSpPr>
        <p:spPr>
          <a:xfrm>
            <a:off x="5048250" y="5562600"/>
            <a:ext cx="6629400" cy="542925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1CE815-A0B5-495A-ADDB-283447A8357A}"/>
              </a:ext>
            </a:extLst>
          </p:cNvPr>
          <p:cNvSpPr>
            <a:spLocks noGrp="1"/>
          </p:cNvSpPr>
          <p:nvPr/>
        </p:nvSpPr>
        <p:spPr>
          <a:xfrm>
            <a:off x="5229225" y="5724525"/>
            <a:ext cx="11239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7CC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dirty="0">
                <a:solidFill>
                  <a:srgbClr val="F7CC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MISSION ROLE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3CEE99-870C-4AF1-AA52-832F441F65D5}"/>
              </a:ext>
            </a:extLst>
          </p:cNvPr>
          <p:cNvSpPr>
            <a:spLocks noGrp="1"/>
          </p:cNvSpPr>
          <p:nvPr/>
        </p:nvSpPr>
        <p:spPr>
          <a:xfrm>
            <a:off x="6477000" y="5676900"/>
            <a:ext cx="496252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Mobilise</a:t>
            </a:r>
            <a:r>
              <a:rPr sz="127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business delegations, country or sector pavilions, B2B introductions</a:t>
            </a:r>
          </a:p>
        </p:txBody>
      </p:sp>
    </p:spTree>
    <p:extLst>
      <p:ext uri="{BB962C8B-B14F-4D97-AF65-F5344CB8AC3E}">
        <p14:creationId xmlns:p14="http://schemas.microsoft.com/office/powerpoint/2010/main" val="256643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12E61A6-52B9-4390-8570-39AC8F84EE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E79C55-36CA-4540-8652-020CBDA95464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 HOSTING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249E3A-73EE-47C3-A5A4-A594355A933D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Summit visibility on mission websites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431B5E-1EEF-40BA-BABF-6CEC26DF318B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6E6732-C626-4F70-B0D8-0D7A831E6D26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pic>
        <p:nvPicPr>
          <p:cNvPr id="24" name="Picture 23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17842" y="1466850"/>
            <a:ext cx="7165340" cy="3467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9721E3-500B-409D-BA7C-7EBDFC534FD7}"/>
              </a:ext>
            </a:extLst>
          </p:cNvPr>
          <p:cNvSpPr>
            <a:spLocks noGrp="1"/>
          </p:cNvSpPr>
          <p:nvPr/>
        </p:nvSpPr>
        <p:spPr>
          <a:xfrm>
            <a:off x="514350" y="5057775"/>
            <a:ext cx="7172325" cy="381000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D841C4-D918-46B9-AD45-60CEC40AC5AA}"/>
              </a:ext>
            </a:extLst>
          </p:cNvPr>
          <p:cNvSpPr>
            <a:spLocks noGrp="1"/>
          </p:cNvSpPr>
          <p:nvPr/>
        </p:nvSpPr>
        <p:spPr>
          <a:xfrm>
            <a:off x="647700" y="5143500"/>
            <a:ext cx="6905625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HOMEPAGE BANNER: LINKED TO THE OFFICIAL WEBSITE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4743D9-C2E4-41BA-B400-47A0DD387991}"/>
              </a:ext>
            </a:extLst>
          </p:cNvPr>
          <p:cNvSpPr>
            <a:spLocks noGrp="1"/>
          </p:cNvSpPr>
          <p:nvPr/>
        </p:nvSpPr>
        <p:spPr>
          <a:xfrm>
            <a:off x="514350" y="5619750"/>
            <a:ext cx="3333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bresummit.in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4539A3-ECD5-4CEC-9412-E27F16FCE6DB}"/>
              </a:ext>
            </a:extLst>
          </p:cNvPr>
          <p:cNvSpPr>
            <a:spLocks noGrp="1"/>
          </p:cNvSpPr>
          <p:nvPr/>
        </p:nvSpPr>
        <p:spPr>
          <a:xfrm>
            <a:off x="4295775" y="5638800"/>
            <a:ext cx="3400425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 homepage artwork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2D835-6A20-4FF8-8122-261A4716E23D}"/>
              </a:ext>
            </a:extLst>
          </p:cNvPr>
          <p:cNvSpPr>
            <a:spLocks noGrp="1"/>
          </p:cNvSpPr>
          <p:nvPr/>
        </p:nvSpPr>
        <p:spPr>
          <a:xfrm>
            <a:off x="8086725" y="1457325"/>
            <a:ext cx="34766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placement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4FE94A-F288-46A8-BE72-7A6278E55A7C}"/>
              </a:ext>
            </a:extLst>
          </p:cNvPr>
          <p:cNvSpPr>
            <a:spLocks noGrp="1"/>
          </p:cNvSpPr>
          <p:nvPr/>
        </p:nvSpPr>
        <p:spPr>
          <a:xfrm>
            <a:off x="8086725" y="1990725"/>
            <a:ext cx="3495675" cy="1114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Display the banner prominently on the mission homepage and link it directly to bresummit.in.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EF1F2D-D8E8-46D8-9B19-6F821BC4F451}"/>
              </a:ext>
            </a:extLst>
          </p:cNvPr>
          <p:cNvSpPr>
            <a:spLocks noGrp="1"/>
          </p:cNvSpPr>
          <p:nvPr/>
        </p:nvSpPr>
        <p:spPr>
          <a:xfrm>
            <a:off x="8086725" y="3352800"/>
            <a:ext cx="34956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Supporting content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5BD8A9-B711-414F-A5FC-C2EBAC8C477F}"/>
              </a:ext>
            </a:extLst>
          </p:cNvPr>
          <p:cNvSpPr>
            <a:spLocks noGrp="1"/>
          </p:cNvSpPr>
          <p:nvPr/>
        </p:nvSpPr>
        <p:spPr>
          <a:xfrm>
            <a:off x="8086725" y="3867150"/>
            <a:ext cx="3495675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a Summit entry under “What’s New” or trade events, with a brief introduction, brochure downloads and participation links.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1D1662-7D7C-48A9-B33E-9CACC9CB761A}"/>
              </a:ext>
            </a:extLst>
          </p:cNvPr>
          <p:cNvSpPr>
            <a:spLocks noGrp="1"/>
          </p:cNvSpPr>
          <p:nvPr/>
        </p:nvSpPr>
        <p:spPr>
          <a:xfrm>
            <a:off x="8086725" y="5391150"/>
            <a:ext cx="349567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Delegate registration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2ECAC6-6A8C-4C2D-B509-4ED0CD864DD2}"/>
              </a:ext>
            </a:extLst>
          </p:cNvPr>
          <p:cNvSpPr>
            <a:spLocks noGrp="1"/>
          </p:cNvSpPr>
          <p:nvPr/>
        </p:nvSpPr>
        <p:spPr>
          <a:xfrm>
            <a:off x="8086725" y="5762625"/>
            <a:ext cx="349567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Exhibition enquiries</a:t>
            </a:r>
          </a:p>
        </p:txBody>
      </p:sp>
    </p:spTree>
    <p:extLst>
      <p:ext uri="{BB962C8B-B14F-4D97-AF65-F5344CB8AC3E}">
        <p14:creationId xmlns:p14="http://schemas.microsoft.com/office/powerpoint/2010/main" val="122909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DBB4158-F093-444D-982E-98C21AFBB4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695922-6B22-4B85-B574-A76F086E44DE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DOWNLOAD AND CIRCULATE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35E428-CEA0-4B7D-899C-8B25EB050F32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 brochures and information resources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6D7F88-A98A-4E99-BC85-4C6A3CB7FAA6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EB8150-A004-43A0-B58A-7002E78D7E12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64952E-CED3-4D95-A7A8-DFB78300106F}"/>
              </a:ext>
            </a:extLst>
          </p:cNvPr>
          <p:cNvSpPr>
            <a:spLocks noGrp="1"/>
          </p:cNvSpPr>
          <p:nvPr/>
        </p:nvSpPr>
        <p:spPr>
          <a:xfrm>
            <a:off x="514350" y="1457325"/>
            <a:ext cx="3524250" cy="26193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8015" y="1581150"/>
            <a:ext cx="1896920" cy="23717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C3F514-F3B1-4A48-9DAD-D5E93BAC9423}"/>
              </a:ext>
            </a:extLst>
          </p:cNvPr>
          <p:cNvSpPr>
            <a:spLocks noGrp="1"/>
          </p:cNvSpPr>
          <p:nvPr/>
        </p:nvSpPr>
        <p:spPr>
          <a:xfrm>
            <a:off x="514350" y="4200525"/>
            <a:ext cx="352425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Summit brochure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73F9C9-79ED-4E14-9B01-35FB607382EC}"/>
              </a:ext>
            </a:extLst>
          </p:cNvPr>
          <p:cNvSpPr>
            <a:spLocks noGrp="1"/>
          </p:cNvSpPr>
          <p:nvPr/>
        </p:nvSpPr>
        <p:spPr>
          <a:xfrm>
            <a:off x="514350" y="4791075"/>
            <a:ext cx="35242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Flagship invitation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5EF591-7D8E-4738-8DD5-75041095B7FF}"/>
              </a:ext>
            </a:extLst>
          </p:cNvPr>
          <p:cNvSpPr>
            <a:spLocks noGrp="1"/>
          </p:cNvSpPr>
          <p:nvPr/>
        </p:nvSpPr>
        <p:spPr>
          <a:xfrm>
            <a:off x="514350" y="5143500"/>
            <a:ext cx="3400425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Features the Hon’ble Prime Minister and the three co-located global platforms. Use for senior-level outreach.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186B3D-7923-40F8-86D0-F6FC5928BFA6}"/>
              </a:ext>
            </a:extLst>
          </p:cNvPr>
          <p:cNvSpPr>
            <a:spLocks noGrp="1"/>
          </p:cNvSpPr>
          <p:nvPr/>
        </p:nvSpPr>
        <p:spPr>
          <a:xfrm>
            <a:off x="4305300" y="1457325"/>
            <a:ext cx="3524250" cy="26193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227834" y="1581150"/>
            <a:ext cx="1679181" cy="23717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384282F-831E-4F6D-8E5F-9252108CB1C0}"/>
              </a:ext>
            </a:extLst>
          </p:cNvPr>
          <p:cNvSpPr>
            <a:spLocks noGrp="1"/>
          </p:cNvSpPr>
          <p:nvPr/>
        </p:nvSpPr>
        <p:spPr>
          <a:xfrm>
            <a:off x="4305300" y="4200525"/>
            <a:ext cx="352425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Digital information brochure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E3A747-7216-442B-8262-EB9926492431}"/>
              </a:ext>
            </a:extLst>
          </p:cNvPr>
          <p:cNvSpPr>
            <a:spLocks noGrp="1"/>
          </p:cNvSpPr>
          <p:nvPr/>
        </p:nvSpPr>
        <p:spPr>
          <a:xfrm>
            <a:off x="4305300" y="4791075"/>
            <a:ext cx="35242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Detailed event overview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C4C8C8-8060-469B-85A3-326183A216E2}"/>
              </a:ext>
            </a:extLst>
          </p:cNvPr>
          <p:cNvSpPr>
            <a:spLocks noGrp="1"/>
          </p:cNvSpPr>
          <p:nvPr/>
        </p:nvSpPr>
        <p:spPr>
          <a:xfrm>
            <a:off x="4305300" y="5143500"/>
            <a:ext cx="3400425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for government, industry, investor and institutional engagement.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1A5CA7-8A47-479D-A578-D5FF5CECB7C9}"/>
              </a:ext>
            </a:extLst>
          </p:cNvPr>
          <p:cNvSpPr>
            <a:spLocks noGrp="1"/>
          </p:cNvSpPr>
          <p:nvPr/>
        </p:nvSpPr>
        <p:spPr>
          <a:xfrm>
            <a:off x="8096250" y="1457325"/>
            <a:ext cx="3524250" cy="26193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8277225" y="1603550"/>
            <a:ext cx="3162300" cy="232692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F0FF3EC-2B9B-49BB-8DBA-130FF46CC14D}"/>
              </a:ext>
            </a:extLst>
          </p:cNvPr>
          <p:cNvSpPr>
            <a:spLocks noGrp="1"/>
          </p:cNvSpPr>
          <p:nvPr/>
        </p:nvSpPr>
        <p:spPr>
          <a:xfrm>
            <a:off x="8096250" y="4200525"/>
            <a:ext cx="352425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Urja Chakra leaflet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0444B1-DDA5-4746-89E4-61988D982511}"/>
              </a:ext>
            </a:extLst>
          </p:cNvPr>
          <p:cNvSpPr>
            <a:spLocks noGrp="1"/>
          </p:cNvSpPr>
          <p:nvPr/>
        </p:nvSpPr>
        <p:spPr>
          <a:xfrm>
            <a:off x="8096250" y="4791075"/>
            <a:ext cx="35242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India’s clean energy vision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EC7A3A-E70C-48E7-B4DD-AC4E3D0CB8BB}"/>
              </a:ext>
            </a:extLst>
          </p:cNvPr>
          <p:cNvSpPr>
            <a:spLocks noGrp="1"/>
          </p:cNvSpPr>
          <p:nvPr/>
        </p:nvSpPr>
        <p:spPr>
          <a:xfrm>
            <a:off x="8096250" y="5143500"/>
            <a:ext cx="3400425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in diplomatic briefings and thematic conversations on India’s renewable energy approach.</a:t>
            </a:r>
          </a:p>
        </p:txBody>
      </p:sp>
    </p:spTree>
    <p:extLst>
      <p:ext uri="{BB962C8B-B14F-4D97-AF65-F5344CB8AC3E}">
        <p14:creationId xmlns:p14="http://schemas.microsoft.com/office/powerpoint/2010/main" val="65103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B1B01E81-7C68-4A3C-9587-A675200E57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CC4035-DCF3-4E09-90CA-7CBA6F1F8D07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WEBSITE THEME 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97EBBC-C09A-4D8B-BBC7-C2677534E43F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Summit themes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72D875-30E7-42C3-AF9F-12C234A957F9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6A8773-924F-4E2D-9487-F924107F7768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11F72B-32ED-4E04-AEE6-63D7B6E64EE1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5467350" cy="63817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1514475"/>
            <a:ext cx="485775" cy="4857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5B3788-6134-4571-898B-E68108848DC6}"/>
              </a:ext>
            </a:extLst>
          </p:cNvPr>
          <p:cNvSpPr>
            <a:spLocks noGrp="1"/>
          </p:cNvSpPr>
          <p:nvPr/>
        </p:nvSpPr>
        <p:spPr>
          <a:xfrm>
            <a:off x="1247775" y="1562100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Solar Energy &amp; Global Solar Markets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B34F15-F09C-42A3-BF76-600B8580B53D}"/>
              </a:ext>
            </a:extLst>
          </p:cNvPr>
          <p:cNvSpPr>
            <a:spLocks noGrp="1"/>
          </p:cNvSpPr>
          <p:nvPr/>
        </p:nvSpPr>
        <p:spPr>
          <a:xfrm>
            <a:off x="514350" y="2190750"/>
            <a:ext cx="5467350" cy="6381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00" y="2266950"/>
            <a:ext cx="485775" cy="4857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349C4D-EB3A-4F77-B201-21FA5B151833}"/>
              </a:ext>
            </a:extLst>
          </p:cNvPr>
          <p:cNvSpPr>
            <a:spLocks noGrp="1"/>
          </p:cNvSpPr>
          <p:nvPr/>
        </p:nvSpPr>
        <p:spPr>
          <a:xfrm>
            <a:off x="1247775" y="2314575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Storage &amp; Grid Integration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1EBC4-79A9-42C7-B3F5-7DBF33BEDE05}"/>
              </a:ext>
            </a:extLst>
          </p:cNvPr>
          <p:cNvSpPr>
            <a:spLocks noGrp="1"/>
          </p:cNvSpPr>
          <p:nvPr/>
        </p:nvSpPr>
        <p:spPr>
          <a:xfrm>
            <a:off x="514350" y="2943225"/>
            <a:ext cx="5467350" cy="63817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09600" y="3019425"/>
            <a:ext cx="485775" cy="48577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8C3D483-639B-4A41-B555-11C256F11E6C}"/>
              </a:ext>
            </a:extLst>
          </p:cNvPr>
          <p:cNvSpPr>
            <a:spLocks noGrp="1"/>
          </p:cNvSpPr>
          <p:nvPr/>
        </p:nvSpPr>
        <p:spPr>
          <a:xfrm>
            <a:off x="1247775" y="3067050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Investment &amp; Green Financing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F925D2-7717-4DC2-9F09-67F6F045C0D1}"/>
              </a:ext>
            </a:extLst>
          </p:cNvPr>
          <p:cNvSpPr>
            <a:spLocks noGrp="1"/>
          </p:cNvSpPr>
          <p:nvPr/>
        </p:nvSpPr>
        <p:spPr>
          <a:xfrm>
            <a:off x="514350" y="3695700"/>
            <a:ext cx="5467350" cy="6381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09600" y="3771900"/>
            <a:ext cx="485775" cy="48577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A28BBCC-1867-4E46-AD65-EF3CC1D4FAD4}"/>
              </a:ext>
            </a:extLst>
          </p:cNvPr>
          <p:cNvSpPr>
            <a:spLocks noGrp="1"/>
          </p:cNvSpPr>
          <p:nvPr/>
        </p:nvSpPr>
        <p:spPr>
          <a:xfrm>
            <a:off x="1247775" y="3819525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Wind &amp; Hybrid Energy Systems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8A8C23-FE6D-4DB8-BC5E-8B0404387774}"/>
              </a:ext>
            </a:extLst>
          </p:cNvPr>
          <p:cNvSpPr>
            <a:spLocks noGrp="1"/>
          </p:cNvSpPr>
          <p:nvPr/>
        </p:nvSpPr>
        <p:spPr>
          <a:xfrm>
            <a:off x="514350" y="4448175"/>
            <a:ext cx="5467350" cy="63817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609600" y="4524375"/>
            <a:ext cx="485775" cy="4857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ED6EC39-B5C7-45AA-968B-0B4A19DDA0F8}"/>
              </a:ext>
            </a:extLst>
          </p:cNvPr>
          <p:cNvSpPr>
            <a:spLocks noGrp="1"/>
          </p:cNvSpPr>
          <p:nvPr/>
        </p:nvSpPr>
        <p:spPr>
          <a:xfrm>
            <a:off x="1247775" y="4572000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 Energy Manufacturing &amp; Supply Chains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B436E5-718F-45F7-A799-1D3D264ABE5E}"/>
              </a:ext>
            </a:extLst>
          </p:cNvPr>
          <p:cNvSpPr>
            <a:spLocks noGrp="1"/>
          </p:cNvSpPr>
          <p:nvPr/>
        </p:nvSpPr>
        <p:spPr>
          <a:xfrm>
            <a:off x="514350" y="5200650"/>
            <a:ext cx="5467350" cy="6381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609600" y="5276850"/>
            <a:ext cx="485775" cy="48577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2353CDA-8A9F-47B9-85F3-BE9BF6CF43BD}"/>
              </a:ext>
            </a:extLst>
          </p:cNvPr>
          <p:cNvSpPr>
            <a:spLocks noGrp="1"/>
          </p:cNvSpPr>
          <p:nvPr/>
        </p:nvSpPr>
        <p:spPr>
          <a:xfrm>
            <a:off x="1247775" y="5324475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err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Digitalisation</a:t>
            </a: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AI in Energy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A4F9CC-6381-48C8-9A93-77092893439E}"/>
              </a:ext>
            </a:extLst>
          </p:cNvPr>
          <p:cNvSpPr>
            <a:spLocks noGrp="1"/>
          </p:cNvSpPr>
          <p:nvPr/>
        </p:nvSpPr>
        <p:spPr>
          <a:xfrm>
            <a:off x="6229350" y="1438275"/>
            <a:ext cx="5467350" cy="63817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6324600" y="1514475"/>
            <a:ext cx="485775" cy="48577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50EDEED-67C3-4C24-8D5D-92E5D975FE43}"/>
              </a:ext>
            </a:extLst>
          </p:cNvPr>
          <p:cNvSpPr>
            <a:spLocks noGrp="1"/>
          </p:cNvSpPr>
          <p:nvPr/>
        </p:nvSpPr>
        <p:spPr>
          <a:xfrm>
            <a:off x="6962775" y="1562100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Distributed Renewable Energy (DRE)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B36470-679E-49B6-A191-252286DEEB80}"/>
              </a:ext>
            </a:extLst>
          </p:cNvPr>
          <p:cNvSpPr>
            <a:spLocks noGrp="1"/>
          </p:cNvSpPr>
          <p:nvPr/>
        </p:nvSpPr>
        <p:spPr>
          <a:xfrm>
            <a:off x="6229350" y="2190750"/>
            <a:ext cx="5467350" cy="6381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6324600" y="2266950"/>
            <a:ext cx="485775" cy="48577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5745252-08DC-4608-85C8-8948E5DFA5F6}"/>
              </a:ext>
            </a:extLst>
          </p:cNvPr>
          <p:cNvSpPr>
            <a:spLocks noGrp="1"/>
          </p:cNvSpPr>
          <p:nvPr/>
        </p:nvSpPr>
        <p:spPr>
          <a:xfrm>
            <a:off x="6962775" y="2314575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 Hydrogen &amp; Emerging Fuels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CB5FFA-2B19-4923-B964-7FC84777F1F3}"/>
              </a:ext>
            </a:extLst>
          </p:cNvPr>
          <p:cNvSpPr>
            <a:spLocks noGrp="1"/>
          </p:cNvSpPr>
          <p:nvPr/>
        </p:nvSpPr>
        <p:spPr>
          <a:xfrm>
            <a:off x="6229350" y="2943225"/>
            <a:ext cx="5467350" cy="63817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6324600" y="3019425"/>
            <a:ext cx="485775" cy="485775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9B26F182-D335-4F8E-9001-510F26D1752D}"/>
              </a:ext>
            </a:extLst>
          </p:cNvPr>
          <p:cNvSpPr>
            <a:spLocks noGrp="1"/>
          </p:cNvSpPr>
          <p:nvPr/>
        </p:nvSpPr>
        <p:spPr>
          <a:xfrm>
            <a:off x="6962775" y="3067050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 Energy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512433-ECF5-4F1B-A3E6-6DA3F0A07EAA}"/>
              </a:ext>
            </a:extLst>
          </p:cNvPr>
          <p:cNvSpPr>
            <a:spLocks noGrp="1"/>
          </p:cNvSpPr>
          <p:nvPr/>
        </p:nvSpPr>
        <p:spPr>
          <a:xfrm>
            <a:off x="6229350" y="3695700"/>
            <a:ext cx="5467350" cy="6381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6324600" y="3771900"/>
            <a:ext cx="485775" cy="485775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B79D16A-2CC7-41E9-BCE4-2408FB0B7B46}"/>
              </a:ext>
            </a:extLst>
          </p:cNvPr>
          <p:cNvSpPr>
            <a:spLocks noGrp="1"/>
          </p:cNvSpPr>
          <p:nvPr/>
        </p:nvSpPr>
        <p:spPr>
          <a:xfrm>
            <a:off x="6962775" y="3819525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Skill and Capacity Building &amp; Role of Women in RE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F8EB23-F37A-417A-96D9-6EB31FD95886}"/>
              </a:ext>
            </a:extLst>
          </p:cNvPr>
          <p:cNvSpPr>
            <a:spLocks noGrp="1"/>
          </p:cNvSpPr>
          <p:nvPr/>
        </p:nvSpPr>
        <p:spPr>
          <a:xfrm>
            <a:off x="6229350" y="4448175"/>
            <a:ext cx="5467350" cy="63817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13"/>
          <a:stretch/>
        </p:blipFill>
        <p:spPr>
          <a:xfrm>
            <a:off x="6324600" y="4524375"/>
            <a:ext cx="485775" cy="485775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6B86DC72-B65D-4235-89C5-79F6AE1B445A}"/>
              </a:ext>
            </a:extLst>
          </p:cNvPr>
          <p:cNvSpPr>
            <a:spLocks noGrp="1"/>
          </p:cNvSpPr>
          <p:nvPr/>
        </p:nvSpPr>
        <p:spPr>
          <a:xfrm>
            <a:off x="6962775" y="4572000"/>
            <a:ext cx="4572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Hydropower (SHP)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DE0805D-9456-4E8B-99C6-1C75F88397AF}"/>
              </a:ext>
            </a:extLst>
          </p:cNvPr>
          <p:cNvSpPr>
            <a:spLocks noGrp="1"/>
          </p:cNvSpPr>
          <p:nvPr/>
        </p:nvSpPr>
        <p:spPr>
          <a:xfrm>
            <a:off x="6229350" y="5276850"/>
            <a:ext cx="5448300" cy="647700"/>
          </a:xfrm>
          <a:prstGeom prst="rect">
            <a:avLst/>
          </a:prstGeom>
          <a:solidFill>
            <a:srgbClr val="093F43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1476C6-D414-4B41-9E58-D120B3047C36}"/>
              </a:ext>
            </a:extLst>
          </p:cNvPr>
          <p:cNvSpPr>
            <a:spLocks noGrp="1"/>
          </p:cNvSpPr>
          <p:nvPr/>
        </p:nvSpPr>
        <p:spPr>
          <a:xfrm>
            <a:off x="6410325" y="5391150"/>
            <a:ext cx="11049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1">
                <a:solidFill>
                  <a:srgbClr val="F7CC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7CC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Mission use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0713F7-D2A5-4FF3-A1FB-ABF40C6AC45D}"/>
              </a:ext>
            </a:extLst>
          </p:cNvPr>
          <p:cNvSpPr>
            <a:spLocks noGrp="1"/>
          </p:cNvSpPr>
          <p:nvPr/>
        </p:nvSpPr>
        <p:spPr>
          <a:xfrm>
            <a:off x="7553325" y="5362575"/>
            <a:ext cx="3905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 themes that match local market priorities; retain the official wording.</a:t>
            </a:r>
          </a:p>
        </p:txBody>
      </p:sp>
    </p:spTree>
    <p:extLst>
      <p:ext uri="{BB962C8B-B14F-4D97-AF65-F5344CB8AC3E}">
        <p14:creationId xmlns:p14="http://schemas.microsoft.com/office/powerpoint/2010/main" val="1953397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5048735-A444-494C-8F61-524EBA4655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5E68A-ACCD-4917-A124-36F7251E320D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SCREEN IN BRIEFINGS AND SHARE THROUGH NETWORKS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A4352E-0CA4-4AD5-BEE8-0975731B0699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Curtain Raiser films for mission outreach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580D7B-083C-4A7B-8735-EC86BCEBDC74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90F6CF-7879-4249-A44C-753D2CDBB099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rcRect t="30" b="30"/>
          <a:stretch>
            <a:fillRect/>
          </a:stretch>
        </p:blipFill>
        <p:spPr>
          <a:xfrm>
            <a:off x="514350" y="1495425"/>
            <a:ext cx="3524250" cy="1981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34812DD-81C1-47DB-A943-A46CEE3CF102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3524250" cy="352425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F9039B-F760-4737-8386-C2C0748B4903}"/>
              </a:ext>
            </a:extLst>
          </p:cNvPr>
          <p:cNvSpPr>
            <a:spLocks noGrp="1"/>
          </p:cNvSpPr>
          <p:nvPr/>
        </p:nvSpPr>
        <p:spPr>
          <a:xfrm>
            <a:off x="628650" y="3552825"/>
            <a:ext cx="32956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Summit launch film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5349E9-222B-4F89-AC5C-7AC7C1C9564F}"/>
              </a:ext>
            </a:extLst>
          </p:cNvPr>
          <p:cNvSpPr>
            <a:spLocks noGrp="1"/>
          </p:cNvSpPr>
          <p:nvPr/>
        </p:nvSpPr>
        <p:spPr>
          <a:xfrm>
            <a:off x="514350" y="4010025"/>
            <a:ext cx="35242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5EE23C-1C66-4CB6-B479-CD16DD6A7325}"/>
              </a:ext>
            </a:extLst>
          </p:cNvPr>
          <p:cNvSpPr>
            <a:spLocks noGrp="1"/>
          </p:cNvSpPr>
          <p:nvPr/>
        </p:nvSpPr>
        <p:spPr>
          <a:xfrm>
            <a:off x="514350" y="4800600"/>
            <a:ext cx="348615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vision, scale and international proposition of India’s flagship renewable energy platform.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397F85-FEEF-498D-85A9-93563E3675C2}"/>
              </a:ext>
            </a:extLst>
          </p:cNvPr>
          <p:cNvSpPr>
            <a:spLocks noGrp="1"/>
          </p:cNvSpPr>
          <p:nvPr/>
        </p:nvSpPr>
        <p:spPr>
          <a:xfrm>
            <a:off x="514350" y="5762625"/>
            <a:ext cx="2019300" cy="38100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7C0E29-FEBD-475A-AB0A-4AB2BCFB56FA}"/>
              </a:ext>
            </a:extLst>
          </p:cNvPr>
          <p:cNvSpPr>
            <a:spLocks noGrp="1"/>
          </p:cNvSpPr>
          <p:nvPr/>
        </p:nvSpPr>
        <p:spPr>
          <a:xfrm>
            <a:off x="647700" y="5848350"/>
            <a:ext cx="17526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FILM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rcRect t="21892" b="21892"/>
          <a:stretch>
            <a:fillRect/>
          </a:stretch>
        </p:blipFill>
        <p:spPr>
          <a:xfrm>
            <a:off x="4305300" y="1495425"/>
            <a:ext cx="3524250" cy="19812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0378CEE-36E2-4684-AFE9-8FA59C42EA17}"/>
              </a:ext>
            </a:extLst>
          </p:cNvPr>
          <p:cNvSpPr>
            <a:spLocks noGrp="1"/>
          </p:cNvSpPr>
          <p:nvPr/>
        </p:nvSpPr>
        <p:spPr>
          <a:xfrm>
            <a:off x="4305300" y="3476625"/>
            <a:ext cx="3524250" cy="352425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1060DE-E582-4109-898D-8EF52A30549B}"/>
              </a:ext>
            </a:extLst>
          </p:cNvPr>
          <p:cNvSpPr>
            <a:spLocks noGrp="1"/>
          </p:cNvSpPr>
          <p:nvPr/>
        </p:nvSpPr>
        <p:spPr>
          <a:xfrm>
            <a:off x="4419600" y="3552825"/>
            <a:ext cx="32956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Curtain Raiser film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04050D-76A9-435B-8D76-35253577165F}"/>
              </a:ext>
            </a:extLst>
          </p:cNvPr>
          <p:cNvSpPr>
            <a:spLocks noGrp="1"/>
          </p:cNvSpPr>
          <p:nvPr/>
        </p:nvSpPr>
        <p:spPr>
          <a:xfrm>
            <a:off x="4305300" y="4010025"/>
            <a:ext cx="35242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Urja Chakra: The Reveal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87744E-FE79-4FBF-B2AA-DCAD9C8D714F}"/>
              </a:ext>
            </a:extLst>
          </p:cNvPr>
          <p:cNvSpPr>
            <a:spLocks noGrp="1"/>
          </p:cNvSpPr>
          <p:nvPr/>
        </p:nvSpPr>
        <p:spPr>
          <a:xfrm>
            <a:off x="4305300" y="4800600"/>
            <a:ext cx="348615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unveiling of Urja Chakra, representing India’s clean energy vision and global leadership.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4F6C6C-B548-4C3B-98F2-D30AFFF478D5}"/>
              </a:ext>
            </a:extLst>
          </p:cNvPr>
          <p:cNvSpPr>
            <a:spLocks noGrp="1"/>
          </p:cNvSpPr>
          <p:nvPr/>
        </p:nvSpPr>
        <p:spPr>
          <a:xfrm>
            <a:off x="4305300" y="5762625"/>
            <a:ext cx="2019300" cy="38100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870102-ED5A-4E84-8F0B-67DF38BDDAB7}"/>
              </a:ext>
            </a:extLst>
          </p:cNvPr>
          <p:cNvSpPr>
            <a:spLocks noGrp="1"/>
          </p:cNvSpPr>
          <p:nvPr/>
        </p:nvSpPr>
        <p:spPr>
          <a:xfrm>
            <a:off x="4438650" y="5848350"/>
            <a:ext cx="17526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FILM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7"/>
          <a:srcRect l="27162" r="27162"/>
          <a:stretch>
            <a:fillRect/>
          </a:stretch>
        </p:blipFill>
        <p:spPr>
          <a:xfrm>
            <a:off x="8096250" y="1495425"/>
            <a:ext cx="3524250" cy="19812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3262CEC-67DF-4A63-939D-06772E2956D7}"/>
              </a:ext>
            </a:extLst>
          </p:cNvPr>
          <p:cNvSpPr>
            <a:spLocks noGrp="1"/>
          </p:cNvSpPr>
          <p:nvPr/>
        </p:nvSpPr>
        <p:spPr>
          <a:xfrm>
            <a:off x="8096250" y="3476625"/>
            <a:ext cx="3524250" cy="352425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FCD0A0-0153-4D77-90CA-5EBC41C09086}"/>
              </a:ext>
            </a:extLst>
          </p:cNvPr>
          <p:cNvSpPr>
            <a:spLocks noGrp="1"/>
          </p:cNvSpPr>
          <p:nvPr/>
        </p:nvSpPr>
        <p:spPr>
          <a:xfrm>
            <a:off x="8210550" y="3552825"/>
            <a:ext cx="32956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Curtain Raiser film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07A59C-1C0B-43D2-B637-C1C61E8EDA68}"/>
              </a:ext>
            </a:extLst>
          </p:cNvPr>
          <p:cNvSpPr>
            <a:spLocks noGrp="1"/>
          </p:cNvSpPr>
          <p:nvPr/>
        </p:nvSpPr>
        <p:spPr>
          <a:xfrm>
            <a:off x="8096250" y="4010025"/>
            <a:ext cx="35242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Digital Way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3002EF6-0D78-4638-B940-48A07C355CF4}"/>
              </a:ext>
            </a:extLst>
          </p:cNvPr>
          <p:cNvSpPr>
            <a:spLocks noGrp="1"/>
          </p:cNvSpPr>
          <p:nvPr/>
        </p:nvSpPr>
        <p:spPr>
          <a:xfrm>
            <a:off x="8096250" y="4800600"/>
            <a:ext cx="3486150" cy="800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introduction to the Summit’s digital portal and mobile app for planning, updates and engagement.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D72502-D210-421F-B4E4-61FD0C732C0A}"/>
              </a:ext>
            </a:extLst>
          </p:cNvPr>
          <p:cNvSpPr>
            <a:spLocks noGrp="1"/>
          </p:cNvSpPr>
          <p:nvPr/>
        </p:nvSpPr>
        <p:spPr>
          <a:xfrm>
            <a:off x="8096250" y="5762625"/>
            <a:ext cx="2019300" cy="38100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0C4C3E-96B1-46D4-B3FB-96098B18C3BD}"/>
              </a:ext>
            </a:extLst>
          </p:cNvPr>
          <p:cNvSpPr>
            <a:spLocks noGrp="1"/>
          </p:cNvSpPr>
          <p:nvPr/>
        </p:nvSpPr>
        <p:spPr>
          <a:xfrm>
            <a:off x="8229600" y="5848350"/>
            <a:ext cx="17526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FILM</a:t>
            </a:r>
          </a:p>
        </p:txBody>
      </p:sp>
    </p:spTree>
    <p:extLst>
      <p:ext uri="{BB962C8B-B14F-4D97-AF65-F5344CB8AC3E}">
        <p14:creationId xmlns:p14="http://schemas.microsoft.com/office/powerpoint/2010/main" val="457198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111063F3-661E-42BF-8468-A6DFB52E59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BF9207-0E01-46CD-A8E5-575892F98F06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PLAN, CONNECT AND RECEIVE LIVE UPDATES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A44DAF-7A56-4119-B6E2-5273D6CF9F9C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 Summit 2026 mobile app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85341A-E507-4CD7-877F-F585685D480A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56710C-2B0B-4A6D-A2DD-FF549FCCD20C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209CF2-A39F-4DBB-A12E-9F4EB5323665}"/>
              </a:ext>
            </a:extLst>
          </p:cNvPr>
          <p:cNvSpPr>
            <a:spLocks noGrp="1"/>
          </p:cNvSpPr>
          <p:nvPr/>
        </p:nvSpPr>
        <p:spPr>
          <a:xfrm>
            <a:off x="514350" y="1466850"/>
            <a:ext cx="4095750" cy="4429125"/>
          </a:xfrm>
          <a:prstGeom prst="rect">
            <a:avLst/>
          </a:prstGeom>
          <a:solidFill>
            <a:srgbClr val="093F43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11BEE2-53B9-4C83-93D8-C1898CBB5E4E}"/>
              </a:ext>
            </a:extLst>
          </p:cNvPr>
          <p:cNvSpPr>
            <a:spLocks noGrp="1"/>
          </p:cNvSpPr>
          <p:nvPr/>
        </p:nvSpPr>
        <p:spPr>
          <a:xfrm>
            <a:off x="1390650" y="1657350"/>
            <a:ext cx="2343150" cy="394335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9525">
            <a:solidFill>
              <a:srgbClr val="D8E1DE"/>
            </a:solidFill>
          </a:ln>
        </p:spPr>
        <p:txBody>
          <a:bodyPr/>
          <a:lstStyle/>
          <a:p>
            <a:endParaRPr lang="en-I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D160B00-293E-4E52-8123-84834D2913E5}"/>
              </a:ext>
            </a:extLst>
          </p:cNvPr>
          <p:cNvSpPr>
            <a:spLocks noGrp="1"/>
          </p:cNvSpPr>
          <p:nvPr/>
        </p:nvSpPr>
        <p:spPr>
          <a:xfrm>
            <a:off x="1562100" y="1847850"/>
            <a:ext cx="2000250" cy="3562350"/>
          </a:xfrm>
          <a:prstGeom prst="roundRect">
            <a:avLst>
              <a:gd name="adj" fmla="val 3810"/>
            </a:avLst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62125" y="2049681"/>
            <a:ext cx="1600200" cy="103461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C4F3D7-697E-4C02-BACC-EA0CAF3EA704}"/>
              </a:ext>
            </a:extLst>
          </p:cNvPr>
          <p:cNvSpPr>
            <a:spLocks noGrp="1"/>
          </p:cNvSpPr>
          <p:nvPr/>
        </p:nvSpPr>
        <p:spPr>
          <a:xfrm>
            <a:off x="1752600" y="3209925"/>
            <a:ext cx="180975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Summit companion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EF8628D-C642-44B5-81D4-6D083E672B21}"/>
              </a:ext>
            </a:extLst>
          </p:cNvPr>
          <p:cNvSpPr>
            <a:spLocks noGrp="1"/>
          </p:cNvSpPr>
          <p:nvPr/>
        </p:nvSpPr>
        <p:spPr>
          <a:xfrm>
            <a:off x="1724025" y="3829050"/>
            <a:ext cx="247650" cy="247650"/>
          </a:xfrm>
          <a:prstGeom prst="ellipse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AF7AA2-2746-4E59-9513-54E45DA56E59}"/>
              </a:ext>
            </a:extLst>
          </p:cNvPr>
          <p:cNvSpPr>
            <a:spLocks noGrp="1"/>
          </p:cNvSpPr>
          <p:nvPr/>
        </p:nvSpPr>
        <p:spPr>
          <a:xfrm>
            <a:off x="1790700" y="3876675"/>
            <a:ext cx="1143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19706F-E094-4020-B455-E341F1AA7624}"/>
              </a:ext>
            </a:extLst>
          </p:cNvPr>
          <p:cNvSpPr>
            <a:spLocks noGrp="1"/>
          </p:cNvSpPr>
          <p:nvPr/>
        </p:nvSpPr>
        <p:spPr>
          <a:xfrm>
            <a:off x="2076450" y="3848100"/>
            <a:ext cx="1352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 a personal schedule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6CB0F29-ADCD-4825-8703-46FB6F21C37B}"/>
              </a:ext>
            </a:extLst>
          </p:cNvPr>
          <p:cNvSpPr>
            <a:spLocks noGrp="1"/>
          </p:cNvSpPr>
          <p:nvPr/>
        </p:nvSpPr>
        <p:spPr>
          <a:xfrm>
            <a:off x="1724025" y="4191000"/>
            <a:ext cx="247650" cy="247650"/>
          </a:xfrm>
          <a:prstGeom prst="ellipse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316B2-A6B7-4572-AA5A-D42F9EBE1922}"/>
              </a:ext>
            </a:extLst>
          </p:cNvPr>
          <p:cNvSpPr>
            <a:spLocks noGrp="1"/>
          </p:cNvSpPr>
          <p:nvPr/>
        </p:nvSpPr>
        <p:spPr>
          <a:xfrm>
            <a:off x="1790700" y="4238625"/>
            <a:ext cx="1143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F3CBF2-CB7E-4B12-91B9-5A6C9AC3D1B7}"/>
              </a:ext>
            </a:extLst>
          </p:cNvPr>
          <p:cNvSpPr>
            <a:spLocks noGrp="1"/>
          </p:cNvSpPr>
          <p:nvPr/>
        </p:nvSpPr>
        <p:spPr>
          <a:xfrm>
            <a:off x="2076450" y="4210050"/>
            <a:ext cx="1352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 with delegates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6EACE94-1DDD-4A11-892C-118E1B6D08DE}"/>
              </a:ext>
            </a:extLst>
          </p:cNvPr>
          <p:cNvSpPr>
            <a:spLocks noGrp="1"/>
          </p:cNvSpPr>
          <p:nvPr/>
        </p:nvSpPr>
        <p:spPr>
          <a:xfrm>
            <a:off x="1724025" y="4552950"/>
            <a:ext cx="247650" cy="247650"/>
          </a:xfrm>
          <a:prstGeom prst="ellipse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3EF269-BE13-401B-85B9-6273C753A80B}"/>
              </a:ext>
            </a:extLst>
          </p:cNvPr>
          <p:cNvSpPr>
            <a:spLocks noGrp="1"/>
          </p:cNvSpPr>
          <p:nvPr/>
        </p:nvSpPr>
        <p:spPr>
          <a:xfrm>
            <a:off x="1790700" y="4600575"/>
            <a:ext cx="1143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BE8E4C-FCD2-4569-B9F6-32EE9A511F7D}"/>
              </a:ext>
            </a:extLst>
          </p:cNvPr>
          <p:cNvSpPr>
            <a:spLocks noGrp="1"/>
          </p:cNvSpPr>
          <p:nvPr/>
        </p:nvSpPr>
        <p:spPr>
          <a:xfrm>
            <a:off x="2076450" y="4572000"/>
            <a:ext cx="1352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Receive live updates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308AA11-540E-498C-8ABE-A6C4552BE426}"/>
              </a:ext>
            </a:extLst>
          </p:cNvPr>
          <p:cNvSpPr>
            <a:spLocks noGrp="1"/>
          </p:cNvSpPr>
          <p:nvPr/>
        </p:nvSpPr>
        <p:spPr>
          <a:xfrm>
            <a:off x="1724025" y="4914900"/>
            <a:ext cx="247650" cy="247650"/>
          </a:xfrm>
          <a:prstGeom prst="ellipse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8ABCB4-7CE0-4970-B8DE-EE639D3907A2}"/>
              </a:ext>
            </a:extLst>
          </p:cNvPr>
          <p:cNvSpPr>
            <a:spLocks noGrp="1"/>
          </p:cNvSpPr>
          <p:nvPr/>
        </p:nvSpPr>
        <p:spPr>
          <a:xfrm>
            <a:off x="1790700" y="4962525"/>
            <a:ext cx="1143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2F1C6A-C489-42D4-9F0E-1654F0AB57DE}"/>
              </a:ext>
            </a:extLst>
          </p:cNvPr>
          <p:cNvSpPr>
            <a:spLocks noGrp="1"/>
          </p:cNvSpPr>
          <p:nvPr/>
        </p:nvSpPr>
        <p:spPr>
          <a:xfrm>
            <a:off x="2076450" y="4933950"/>
            <a:ext cx="1352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Summit information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008499-318C-4BC2-85DA-55E98FBC5140}"/>
              </a:ext>
            </a:extLst>
          </p:cNvPr>
          <p:cNvSpPr>
            <a:spLocks noGrp="1"/>
          </p:cNvSpPr>
          <p:nvPr/>
        </p:nvSpPr>
        <p:spPr>
          <a:xfrm>
            <a:off x="5086350" y="1533525"/>
            <a:ext cx="6391275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 the app through mission websites, registration confirmations and delegate briefings.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E0848E-8F6D-4B5F-9975-041520CB2CB0}"/>
              </a:ext>
            </a:extLst>
          </p:cNvPr>
          <p:cNvSpPr>
            <a:spLocks noGrp="1"/>
          </p:cNvSpPr>
          <p:nvPr/>
        </p:nvSpPr>
        <p:spPr>
          <a:xfrm>
            <a:off x="5086350" y="2571750"/>
            <a:ext cx="63912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mission actions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CDD6B8-33CA-4EF8-A6B6-CFCCB821A897}"/>
              </a:ext>
            </a:extLst>
          </p:cNvPr>
          <p:cNvSpPr>
            <a:spLocks noGrp="1"/>
          </p:cNvSpPr>
          <p:nvPr/>
        </p:nvSpPr>
        <p:spPr>
          <a:xfrm>
            <a:off x="5086350" y="3057525"/>
            <a:ext cx="6400800" cy="72390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3A40AD-5300-49A1-B963-82166142F729}"/>
              </a:ext>
            </a:extLst>
          </p:cNvPr>
          <p:cNvSpPr>
            <a:spLocks noGrp="1"/>
          </p:cNvSpPr>
          <p:nvPr/>
        </p:nvSpPr>
        <p:spPr>
          <a:xfrm>
            <a:off x="5248275" y="3190875"/>
            <a:ext cx="476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A6F113-4C68-4147-80C7-A592FAC02B9F}"/>
              </a:ext>
            </a:extLst>
          </p:cNvPr>
          <p:cNvSpPr>
            <a:spLocks noGrp="1"/>
          </p:cNvSpPr>
          <p:nvPr/>
        </p:nvSpPr>
        <p:spPr>
          <a:xfrm>
            <a:off x="5876925" y="3152775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both store links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14FD95-25CA-428F-B4FB-CEA0EEC43DC8}"/>
              </a:ext>
            </a:extLst>
          </p:cNvPr>
          <p:cNvSpPr>
            <a:spLocks noGrp="1"/>
          </p:cNvSpPr>
          <p:nvPr/>
        </p:nvSpPr>
        <p:spPr>
          <a:xfrm>
            <a:off x="7972425" y="3143250"/>
            <a:ext cx="3324225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the iOS and Android badges beside event registration information.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5F2F23-36CC-43D0-9D6F-0B574C1C026E}"/>
              </a:ext>
            </a:extLst>
          </p:cNvPr>
          <p:cNvSpPr>
            <a:spLocks noGrp="1"/>
          </p:cNvSpPr>
          <p:nvPr/>
        </p:nvSpPr>
        <p:spPr>
          <a:xfrm>
            <a:off x="5086350" y="3924300"/>
            <a:ext cx="6400800" cy="72390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2215D50-E212-4776-B0B5-8571E0B18ABB}"/>
              </a:ext>
            </a:extLst>
          </p:cNvPr>
          <p:cNvSpPr>
            <a:spLocks noGrp="1"/>
          </p:cNvSpPr>
          <p:nvPr/>
        </p:nvSpPr>
        <p:spPr>
          <a:xfrm>
            <a:off x="5248275" y="4057650"/>
            <a:ext cx="476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08E476A-4BFD-44CD-9D05-8C9FC20596A3}"/>
              </a:ext>
            </a:extLst>
          </p:cNvPr>
          <p:cNvSpPr>
            <a:spLocks noGrp="1"/>
          </p:cNvSpPr>
          <p:nvPr/>
        </p:nvSpPr>
        <p:spPr>
          <a:xfrm>
            <a:off x="5876925" y="40195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 in delegate emails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FD15355-E865-4A02-BD42-2749D92A6E48}"/>
              </a:ext>
            </a:extLst>
          </p:cNvPr>
          <p:cNvSpPr>
            <a:spLocks noGrp="1"/>
          </p:cNvSpPr>
          <p:nvPr/>
        </p:nvSpPr>
        <p:spPr>
          <a:xfrm>
            <a:off x="7972425" y="4010025"/>
            <a:ext cx="3324225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registered participants to download the app before travel.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491DCED-2C16-45C4-A7DC-6EEB4A965FAD}"/>
              </a:ext>
            </a:extLst>
          </p:cNvPr>
          <p:cNvSpPr>
            <a:spLocks noGrp="1"/>
          </p:cNvSpPr>
          <p:nvPr/>
        </p:nvSpPr>
        <p:spPr>
          <a:xfrm>
            <a:off x="5086350" y="4791075"/>
            <a:ext cx="6400800" cy="72390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993414-A037-4E6F-8961-F32430A3EE8C}"/>
              </a:ext>
            </a:extLst>
          </p:cNvPr>
          <p:cNvSpPr>
            <a:spLocks noGrp="1"/>
          </p:cNvSpPr>
          <p:nvPr/>
        </p:nvSpPr>
        <p:spPr>
          <a:xfrm>
            <a:off x="5248275" y="4924425"/>
            <a:ext cx="476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7FB01CE-D51F-462A-B54D-43BF650D60CA}"/>
              </a:ext>
            </a:extLst>
          </p:cNvPr>
          <p:cNvSpPr>
            <a:spLocks noGrp="1"/>
          </p:cNvSpPr>
          <p:nvPr/>
        </p:nvSpPr>
        <p:spPr>
          <a:xfrm>
            <a:off x="5876925" y="4886325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Reshare at event opening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4D470EB-5485-4CBD-8CC1-B3EEE3CA9AAE}"/>
              </a:ext>
            </a:extLst>
          </p:cNvPr>
          <p:cNvSpPr>
            <a:spLocks noGrp="1"/>
          </p:cNvSpPr>
          <p:nvPr/>
        </p:nvSpPr>
        <p:spPr>
          <a:xfrm>
            <a:off x="7972425" y="4876800"/>
            <a:ext cx="3324225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a concise post to drive real-time </a:t>
            </a:r>
            <a:r>
              <a:rPr sz="1200" b="0" err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networking use.</a:t>
            </a: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095875" y="5686425"/>
            <a:ext cx="1371600" cy="4572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1358E7C-44A2-4E85-B953-9E45BB91E532}"/>
              </a:ext>
            </a:extLst>
          </p:cNvPr>
          <p:cNvSpPr>
            <a:spLocks noGrp="1"/>
          </p:cNvSpPr>
          <p:nvPr/>
        </p:nvSpPr>
        <p:spPr>
          <a:xfrm>
            <a:off x="6543675" y="5810250"/>
            <a:ext cx="5905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iOS</a:t>
            </a: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505700" y="5686425"/>
            <a:ext cx="1371600" cy="4572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D33BE58-9B34-4081-B06F-878CD5984292}"/>
              </a:ext>
            </a:extLst>
          </p:cNvPr>
          <p:cNvSpPr>
            <a:spLocks noGrp="1"/>
          </p:cNvSpPr>
          <p:nvPr/>
        </p:nvSpPr>
        <p:spPr>
          <a:xfrm>
            <a:off x="8953500" y="5810250"/>
            <a:ext cx="9334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Android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506E96A-0DB9-4F10-A8B7-884FB91AD0CD}"/>
              </a:ext>
            </a:extLst>
          </p:cNvPr>
          <p:cNvSpPr>
            <a:spLocks noGrp="1"/>
          </p:cNvSpPr>
          <p:nvPr/>
        </p:nvSpPr>
        <p:spPr>
          <a:xfrm>
            <a:off x="10010775" y="5810250"/>
            <a:ext cx="147637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Official store links</a:t>
            </a:r>
          </a:p>
        </p:txBody>
      </p:sp>
    </p:spTree>
    <p:extLst>
      <p:ext uri="{BB962C8B-B14F-4D97-AF65-F5344CB8AC3E}">
        <p14:creationId xmlns:p14="http://schemas.microsoft.com/office/powerpoint/2010/main" val="1633620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A67D6526-EE97-490A-AFDA-236DCEA5D5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68FA08-6050-41F7-9CD4-5FF6466002FA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TAG, FOLLOW AND AMPLIFY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AB064C-6036-440B-A819-AABF6D47B3CA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 social handles and hashtags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64EFBE-7CCB-4248-83CF-483A3F1000D9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960F55-A336-4517-8E9D-D56888849E3F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0FC9EC-1834-4415-9AD6-401937DB8C23}"/>
              </a:ext>
            </a:extLst>
          </p:cNvPr>
          <p:cNvSpPr>
            <a:spLocks noGrp="1"/>
          </p:cNvSpPr>
          <p:nvPr/>
        </p:nvSpPr>
        <p:spPr>
          <a:xfrm>
            <a:off x="1524000" y="1381124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lang="en-GB" sz="17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 </a:t>
            </a:r>
            <a:r>
              <a:rPr sz="17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 BRE Summit channels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0C9F28-F6D4-44CE-BCD6-C04E452297ED}"/>
              </a:ext>
            </a:extLst>
          </p:cNvPr>
          <p:cNvSpPr>
            <a:spLocks noGrp="1"/>
          </p:cNvSpPr>
          <p:nvPr/>
        </p:nvSpPr>
        <p:spPr>
          <a:xfrm>
            <a:off x="514350" y="1876425"/>
            <a:ext cx="2571750" cy="72390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5CB147-BD9B-443C-B107-7DED9CC85F5E}"/>
              </a:ext>
            </a:extLst>
          </p:cNvPr>
          <p:cNvSpPr>
            <a:spLocks noGrp="1"/>
          </p:cNvSpPr>
          <p:nvPr/>
        </p:nvSpPr>
        <p:spPr>
          <a:xfrm>
            <a:off x="714375" y="2133600"/>
            <a:ext cx="3238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5EAD74-FC14-47FB-AEA0-B14D1AF1ACB2}"/>
              </a:ext>
            </a:extLst>
          </p:cNvPr>
          <p:cNvSpPr>
            <a:spLocks noGrp="1"/>
          </p:cNvSpPr>
          <p:nvPr/>
        </p:nvSpPr>
        <p:spPr>
          <a:xfrm>
            <a:off x="1238250" y="2047875"/>
            <a:ext cx="17335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@BharatRESummit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BF0DB-38A8-46EF-B6CC-7F1192F9179B}"/>
              </a:ext>
            </a:extLst>
          </p:cNvPr>
          <p:cNvSpPr>
            <a:spLocks noGrp="1"/>
          </p:cNvSpPr>
          <p:nvPr/>
        </p:nvSpPr>
        <p:spPr>
          <a:xfrm>
            <a:off x="3238500" y="1876425"/>
            <a:ext cx="2571750" cy="72390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AECE99-25C2-46FF-A825-6366FA8F89E8}"/>
              </a:ext>
            </a:extLst>
          </p:cNvPr>
          <p:cNvSpPr>
            <a:spLocks noGrp="1"/>
          </p:cNvSpPr>
          <p:nvPr/>
        </p:nvSpPr>
        <p:spPr>
          <a:xfrm>
            <a:off x="3438525" y="2133600"/>
            <a:ext cx="3238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574A65-E6D0-4CC1-9397-59BCD21CA8C4}"/>
              </a:ext>
            </a:extLst>
          </p:cNvPr>
          <p:cNvSpPr>
            <a:spLocks noGrp="1"/>
          </p:cNvSpPr>
          <p:nvPr/>
        </p:nvSpPr>
        <p:spPr>
          <a:xfrm>
            <a:off x="3962400" y="2047875"/>
            <a:ext cx="17335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@bharatresummit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45B524-E114-4A0B-AA7D-13B5C8571FA9}"/>
              </a:ext>
            </a:extLst>
          </p:cNvPr>
          <p:cNvSpPr>
            <a:spLocks noGrp="1"/>
          </p:cNvSpPr>
          <p:nvPr/>
        </p:nvSpPr>
        <p:spPr>
          <a:xfrm>
            <a:off x="514350" y="2743200"/>
            <a:ext cx="2571750" cy="72390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61082A-F351-4B2E-9A19-B46672EDBC6C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3238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F60F6A-2887-4119-B103-F36BDD871F2D}"/>
              </a:ext>
            </a:extLst>
          </p:cNvPr>
          <p:cNvSpPr>
            <a:spLocks noGrp="1"/>
          </p:cNvSpPr>
          <p:nvPr/>
        </p:nvSpPr>
        <p:spPr>
          <a:xfrm>
            <a:off x="1238250" y="2914650"/>
            <a:ext cx="17335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Bharat RE Summit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07C3FB-E921-433B-BDFA-CE88805F2B23}"/>
              </a:ext>
            </a:extLst>
          </p:cNvPr>
          <p:cNvSpPr>
            <a:spLocks noGrp="1"/>
          </p:cNvSpPr>
          <p:nvPr/>
        </p:nvSpPr>
        <p:spPr>
          <a:xfrm>
            <a:off x="3238500" y="2743200"/>
            <a:ext cx="2571750" cy="72390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7857D3-1CCB-4963-8F95-1D753D012E04}"/>
              </a:ext>
            </a:extLst>
          </p:cNvPr>
          <p:cNvSpPr>
            <a:spLocks noGrp="1"/>
          </p:cNvSpPr>
          <p:nvPr/>
        </p:nvSpPr>
        <p:spPr>
          <a:xfrm>
            <a:off x="3438525" y="3000375"/>
            <a:ext cx="3238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C5019E-6F5C-4460-81FD-2E8FD81EBAB9}"/>
              </a:ext>
            </a:extLst>
          </p:cNvPr>
          <p:cNvSpPr>
            <a:spLocks noGrp="1"/>
          </p:cNvSpPr>
          <p:nvPr/>
        </p:nvSpPr>
        <p:spPr>
          <a:xfrm>
            <a:off x="3962400" y="2914650"/>
            <a:ext cx="17335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Bharat RE Summit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D5CD1A-115C-42C2-A159-064E6A238CCA}"/>
              </a:ext>
            </a:extLst>
          </p:cNvPr>
          <p:cNvSpPr>
            <a:spLocks noGrp="1"/>
          </p:cNvSpPr>
          <p:nvPr/>
        </p:nvSpPr>
        <p:spPr>
          <a:xfrm>
            <a:off x="1876425" y="3667125"/>
            <a:ext cx="2571750" cy="72390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6FC81B0-C5F0-4BAB-B49A-FFC024CCBAC4}"/>
              </a:ext>
            </a:extLst>
          </p:cNvPr>
          <p:cNvSpPr>
            <a:spLocks noGrp="1"/>
          </p:cNvSpPr>
          <p:nvPr/>
        </p:nvSpPr>
        <p:spPr>
          <a:xfrm>
            <a:off x="714375" y="3867150"/>
            <a:ext cx="32385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10E203-B129-4B96-AF13-618F2680FCF7}"/>
              </a:ext>
            </a:extLst>
          </p:cNvPr>
          <p:cNvSpPr>
            <a:spLocks noGrp="1"/>
          </p:cNvSpPr>
          <p:nvPr/>
        </p:nvSpPr>
        <p:spPr>
          <a:xfrm>
            <a:off x="3162300" y="3962400"/>
            <a:ext cx="17335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Bharat RE Summit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6759DD-6712-48CF-8A3A-1A9746EDA467}"/>
              </a:ext>
            </a:extLst>
          </p:cNvPr>
          <p:cNvSpPr>
            <a:spLocks noGrp="1"/>
          </p:cNvSpPr>
          <p:nvPr/>
        </p:nvSpPr>
        <p:spPr>
          <a:xfrm>
            <a:off x="723900" y="4838700"/>
            <a:ext cx="48196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official BRE account as the primary tag.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0513C15-6E69-4146-A67D-D526F40EAFD1}"/>
              </a:ext>
            </a:extLst>
          </p:cNvPr>
          <p:cNvSpPr>
            <a:spLocks noGrp="1"/>
          </p:cNvSpPr>
          <p:nvPr/>
        </p:nvSpPr>
        <p:spPr>
          <a:xfrm>
            <a:off x="6229350" y="1438275"/>
            <a:ext cx="54483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Institutional accounts to tag when relevant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BF42C67-8748-499F-A043-5651C3AC30B1}"/>
              </a:ext>
            </a:extLst>
          </p:cNvPr>
          <p:cNvSpPr>
            <a:spLocks noGrp="1"/>
          </p:cNvSpPr>
          <p:nvPr/>
        </p:nvSpPr>
        <p:spPr>
          <a:xfrm>
            <a:off x="6229350" y="1876425"/>
            <a:ext cx="5448300" cy="132397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144BC51-4AEF-4F66-8BAB-5B2037BE3D3F}"/>
              </a:ext>
            </a:extLst>
          </p:cNvPr>
          <p:cNvSpPr>
            <a:spLocks noGrp="1"/>
          </p:cNvSpPr>
          <p:nvPr/>
        </p:nvSpPr>
        <p:spPr>
          <a:xfrm>
            <a:off x="6438900" y="2057400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F9BE5C3-64B5-4E62-AE3A-E4455336C1B0}"/>
              </a:ext>
            </a:extLst>
          </p:cNvPr>
          <p:cNvSpPr>
            <a:spLocks noGrp="1"/>
          </p:cNvSpPr>
          <p:nvPr/>
        </p:nvSpPr>
        <p:spPr>
          <a:xfrm>
            <a:off x="6972300" y="2019300"/>
            <a:ext cx="44386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@mnreindia   @isolaralliance   @MEAIndia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32E416-D6EA-47AA-80EE-35E2598C1496}"/>
              </a:ext>
            </a:extLst>
          </p:cNvPr>
          <p:cNvSpPr>
            <a:spLocks noGrp="1"/>
          </p:cNvSpPr>
          <p:nvPr/>
        </p:nvSpPr>
        <p:spPr>
          <a:xfrm>
            <a:off x="6438900" y="2476500"/>
            <a:ext cx="1047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Instagram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77327CA-7313-416C-BA4E-729AB212E781}"/>
              </a:ext>
            </a:extLst>
          </p:cNvPr>
          <p:cNvSpPr>
            <a:spLocks noGrp="1"/>
          </p:cNvSpPr>
          <p:nvPr/>
        </p:nvSpPr>
        <p:spPr>
          <a:xfrm>
            <a:off x="7581900" y="2447925"/>
            <a:ext cx="381952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@bharatresummit   @internationalsolaralliance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CEF8E1A-6878-4621-BD66-DBD484045C48}"/>
              </a:ext>
            </a:extLst>
          </p:cNvPr>
          <p:cNvSpPr>
            <a:spLocks noGrp="1"/>
          </p:cNvSpPr>
          <p:nvPr/>
        </p:nvSpPr>
        <p:spPr>
          <a:xfrm>
            <a:off x="6438900" y="2876550"/>
            <a:ext cx="14859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LinkedIn / Facebook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21ED48D-86BC-4AE0-BFB2-86565EADD72A}"/>
              </a:ext>
            </a:extLst>
          </p:cNvPr>
          <p:cNvSpPr>
            <a:spLocks noGrp="1"/>
          </p:cNvSpPr>
          <p:nvPr/>
        </p:nvSpPr>
        <p:spPr>
          <a:xfrm>
            <a:off x="8048625" y="2857500"/>
            <a:ext cx="3333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 the verified </a:t>
            </a:r>
            <a:r>
              <a:rPr sz="1200" b="0" err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pages by name.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63FE007-8B1D-4049-BEDC-70655B361095}"/>
              </a:ext>
            </a:extLst>
          </p:cNvPr>
          <p:cNvSpPr>
            <a:spLocks noGrp="1"/>
          </p:cNvSpPr>
          <p:nvPr/>
        </p:nvSpPr>
        <p:spPr>
          <a:xfrm>
            <a:off x="6229350" y="3476625"/>
            <a:ext cx="54483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Hashtag hierarchy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72C431F-2FEC-4D17-852D-B760B80FE348}"/>
              </a:ext>
            </a:extLst>
          </p:cNvPr>
          <p:cNvSpPr>
            <a:spLocks noGrp="1"/>
          </p:cNvSpPr>
          <p:nvPr/>
        </p:nvSpPr>
        <p:spPr>
          <a:xfrm>
            <a:off x="6229350" y="3895725"/>
            <a:ext cx="5448300" cy="619125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79ECAE6-C11A-4741-AFDA-588E733F088A}"/>
              </a:ext>
            </a:extLst>
          </p:cNvPr>
          <p:cNvSpPr>
            <a:spLocks noGrp="1"/>
          </p:cNvSpPr>
          <p:nvPr/>
        </p:nvSpPr>
        <p:spPr>
          <a:xfrm>
            <a:off x="6429375" y="4048125"/>
            <a:ext cx="8953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F7CC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7CC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PRIMARY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153C523-7F99-4AE6-AB10-632A7929EACD}"/>
              </a:ext>
            </a:extLst>
          </p:cNvPr>
          <p:cNvSpPr>
            <a:spLocks noGrp="1"/>
          </p:cNvSpPr>
          <p:nvPr/>
        </p:nvSpPr>
        <p:spPr>
          <a:xfrm>
            <a:off x="7477125" y="4000500"/>
            <a:ext cx="38862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#BRESummit2026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BF7708-835F-43E6-9E72-CA5EBAC0989E}"/>
              </a:ext>
            </a:extLst>
          </p:cNvPr>
          <p:cNvSpPr>
            <a:spLocks noGrp="1"/>
          </p:cNvSpPr>
          <p:nvPr/>
        </p:nvSpPr>
        <p:spPr>
          <a:xfrm>
            <a:off x="6229350" y="4638675"/>
            <a:ext cx="2628900" cy="53340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425F6EC-BD43-4A67-84BE-321A7ADAACE5}"/>
              </a:ext>
            </a:extLst>
          </p:cNvPr>
          <p:cNvSpPr>
            <a:spLocks noGrp="1"/>
          </p:cNvSpPr>
          <p:nvPr/>
        </p:nvSpPr>
        <p:spPr>
          <a:xfrm>
            <a:off x="6381750" y="4791075"/>
            <a:ext cx="23241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#9ISAssembly2026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FD1D381-1498-4893-9F39-27EB49EB0214}"/>
              </a:ext>
            </a:extLst>
          </p:cNvPr>
          <p:cNvSpPr>
            <a:spLocks noGrp="1"/>
          </p:cNvSpPr>
          <p:nvPr/>
        </p:nvSpPr>
        <p:spPr>
          <a:xfrm>
            <a:off x="9048750" y="4638675"/>
            <a:ext cx="2628900" cy="53340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1035792-41F6-4113-B2CF-5B107641ED6C}"/>
              </a:ext>
            </a:extLst>
          </p:cNvPr>
          <p:cNvSpPr>
            <a:spLocks noGrp="1"/>
          </p:cNvSpPr>
          <p:nvPr/>
        </p:nvSpPr>
        <p:spPr>
          <a:xfrm>
            <a:off x="9229725" y="4791075"/>
            <a:ext cx="22669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#ICGH2026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80BE1F9-9CCD-48D2-9A5D-92F3507F9479}"/>
              </a:ext>
            </a:extLst>
          </p:cNvPr>
          <p:cNvSpPr>
            <a:spLocks noGrp="1"/>
          </p:cNvSpPr>
          <p:nvPr/>
        </p:nvSpPr>
        <p:spPr>
          <a:xfrm>
            <a:off x="6229350" y="5295900"/>
            <a:ext cx="5448300" cy="542925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FAFB30A-5CCC-48E7-B866-F6992B1B2039}"/>
              </a:ext>
            </a:extLst>
          </p:cNvPr>
          <p:cNvSpPr>
            <a:spLocks noGrp="1"/>
          </p:cNvSpPr>
          <p:nvPr/>
        </p:nvSpPr>
        <p:spPr>
          <a:xfrm>
            <a:off x="6419850" y="5457825"/>
            <a:ext cx="1143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Campaign tags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B2611F5-4A98-453B-838B-A6F125A70FAD}"/>
              </a:ext>
            </a:extLst>
          </p:cNvPr>
          <p:cNvSpPr>
            <a:spLocks noGrp="1"/>
          </p:cNvSpPr>
          <p:nvPr/>
        </p:nvSpPr>
        <p:spPr>
          <a:xfrm>
            <a:off x="7677150" y="5419725"/>
            <a:ext cx="3800475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#UrjaChakra  #InvestInnovateInspire  #VasudhaivaKutumbakam</a:t>
            </a:r>
          </a:p>
        </p:txBody>
      </p:sp>
      <p:pic>
        <p:nvPicPr>
          <p:cNvPr id="55" name="Picture 54" descr="Youtube logo png, youtube icon transparent 18930688 PNG">
            <a:extLst>
              <a:ext uri="{FF2B5EF4-FFF2-40B4-BE49-F238E27FC236}">
                <a16:creationId xmlns:a16="http://schemas.microsoft.com/office/drawing/2014/main" id="{D1980AB6-9B02-E4B4-AA35-A8C0DE8738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7301" y="3600450"/>
            <a:ext cx="820674" cy="820674"/>
          </a:xfrm>
          <a:prstGeom prst="rect">
            <a:avLst/>
          </a:prstGeom>
        </p:spPr>
      </p:pic>
      <p:pic>
        <p:nvPicPr>
          <p:cNvPr id="56" name="Picture 55" descr="Linkedin Logo PNG Free Download 21460490 PNG">
            <a:extLst>
              <a:ext uri="{FF2B5EF4-FFF2-40B4-BE49-F238E27FC236}">
                <a16:creationId xmlns:a16="http://schemas.microsoft.com/office/drawing/2014/main" id="{6154CB72-9042-FE7E-301F-AF7EA85958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675" y="2628900"/>
            <a:ext cx="857250" cy="857250"/>
          </a:xfrm>
          <a:prstGeom prst="rect">
            <a:avLst/>
          </a:prstGeom>
        </p:spPr>
      </p:pic>
      <p:pic>
        <p:nvPicPr>
          <p:cNvPr id="57" name="Picture 56" descr="Black and white typography | Black letter x on transparent background ...">
            <a:extLst>
              <a:ext uri="{FF2B5EF4-FFF2-40B4-BE49-F238E27FC236}">
                <a16:creationId xmlns:a16="http://schemas.microsoft.com/office/drawing/2014/main" id="{24D9EAB8-0978-C0DC-EF6D-F30B242DEF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0833" y="1857375"/>
            <a:ext cx="677609" cy="677609"/>
          </a:xfrm>
          <a:prstGeom prst="rect">
            <a:avLst/>
          </a:prstGeom>
        </p:spPr>
      </p:pic>
      <p:pic>
        <p:nvPicPr>
          <p:cNvPr id="58" name="Picture 57" descr="Instagram Logos In Vector Format Free Download - Instagram Logo Small ...">
            <a:extLst>
              <a:ext uri="{FF2B5EF4-FFF2-40B4-BE49-F238E27FC236}">
                <a16:creationId xmlns:a16="http://schemas.microsoft.com/office/drawing/2014/main" id="{4CFEBFDF-CC79-30BF-1979-193C850960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5175" y="1946925"/>
            <a:ext cx="561975" cy="588059"/>
          </a:xfrm>
          <a:prstGeom prst="rect">
            <a:avLst/>
          </a:prstGeom>
        </p:spPr>
      </p:pic>
      <p:pic>
        <p:nvPicPr>
          <p:cNvPr id="59" name="Picture 58" descr="Fb Logo Png Facebook Logo Vector Follow Us On Facebook Logo Logo/fb ...">
            <a:extLst>
              <a:ext uri="{FF2B5EF4-FFF2-40B4-BE49-F238E27FC236}">
                <a16:creationId xmlns:a16="http://schemas.microsoft.com/office/drawing/2014/main" id="{C4D11C69-30F5-2423-CF39-E7407C2026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52775" y="2752724"/>
            <a:ext cx="657225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2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94869ED-B932-4306-9854-E52FF258CA5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BB98E3-69F3-4B76-8CCC-1D489324C9E6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 SOCIAL BANNERS AND SAMPLE COPY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A220CE-B433-4361-93A0-F44C0BC71420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 the Summit: invitations to participate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064986-DF1A-4D4A-A3CD-AFFA82F36FD0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520771-FD27-444C-84D9-E0584F56A9D8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C065C-5CC9-41B7-B83E-110E13E4D2E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3181350" cy="298132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5F84ED-482A-4D13-87AE-E4C96FE77C75}"/>
              </a:ext>
            </a:extLst>
          </p:cNvPr>
          <p:cNvSpPr>
            <a:spLocks noGrp="1"/>
          </p:cNvSpPr>
          <p:nvPr/>
        </p:nvSpPr>
        <p:spPr>
          <a:xfrm>
            <a:off x="3524250" y="1495425"/>
            <a:ext cx="171450" cy="29813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6946" y="1647825"/>
            <a:ext cx="1281684" cy="8286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A0A2BA-19B7-444C-B959-1C6B361C4E25}"/>
              </a:ext>
            </a:extLst>
          </p:cNvPr>
          <p:cNvSpPr>
            <a:spLocks noGrp="1"/>
          </p:cNvSpPr>
          <p:nvPr/>
        </p:nvSpPr>
        <p:spPr>
          <a:xfrm>
            <a:off x="704850" y="2647950"/>
            <a:ext cx="438150" cy="3810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56277C-FECD-479F-9646-C4B9151E52F4}"/>
              </a:ext>
            </a:extLst>
          </p:cNvPr>
          <p:cNvSpPr>
            <a:spLocks noGrp="1"/>
          </p:cNvSpPr>
          <p:nvPr/>
        </p:nvSpPr>
        <p:spPr>
          <a:xfrm>
            <a:off x="704850" y="2771775"/>
            <a:ext cx="27336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Join the global</a:t>
            </a:r>
          </a:p>
          <a:p>
            <a:pPr>
              <a:defRPr sz="18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 energy</a:t>
            </a:r>
          </a:p>
          <a:p>
            <a:pPr>
              <a:defRPr sz="18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conversation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9B0B7D-68AB-469F-8DC7-18EF1630F7F5}"/>
              </a:ext>
            </a:extLst>
          </p:cNvPr>
          <p:cNvSpPr>
            <a:spLocks noGrp="1"/>
          </p:cNvSpPr>
          <p:nvPr/>
        </p:nvSpPr>
        <p:spPr>
          <a:xfrm>
            <a:off x="704850" y="3619500"/>
            <a:ext cx="27241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2–5 November 2026</a:t>
            </a:r>
          </a:p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Mandapam, New Delhi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65CA02-4E87-439C-968E-70CD908CD48E}"/>
              </a:ext>
            </a:extLst>
          </p:cNvPr>
          <p:cNvSpPr>
            <a:spLocks noGrp="1"/>
          </p:cNvSpPr>
          <p:nvPr/>
        </p:nvSpPr>
        <p:spPr>
          <a:xfrm>
            <a:off x="704850" y="4133850"/>
            <a:ext cx="2628900" cy="24765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45C177-2C59-4E92-80AD-4313825FD383}"/>
              </a:ext>
            </a:extLst>
          </p:cNvPr>
          <p:cNvSpPr>
            <a:spLocks noGrp="1"/>
          </p:cNvSpPr>
          <p:nvPr/>
        </p:nvSpPr>
        <p:spPr>
          <a:xfrm>
            <a:off x="790575" y="4171950"/>
            <a:ext cx="24574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 AT BRESUMMIT.IN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675612-79DF-47DD-9F9B-4FC70F9DD968}"/>
              </a:ext>
            </a:extLst>
          </p:cNvPr>
          <p:cNvSpPr>
            <a:spLocks noGrp="1"/>
          </p:cNvSpPr>
          <p:nvPr/>
        </p:nvSpPr>
        <p:spPr>
          <a:xfrm>
            <a:off x="6219825" y="1495425"/>
            <a:ext cx="3181350" cy="298132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1CFFBE-FD17-4C33-B7F5-8BFC82A1E0ED}"/>
              </a:ext>
            </a:extLst>
          </p:cNvPr>
          <p:cNvSpPr>
            <a:spLocks noGrp="1"/>
          </p:cNvSpPr>
          <p:nvPr/>
        </p:nvSpPr>
        <p:spPr>
          <a:xfrm>
            <a:off x="9229725" y="1495425"/>
            <a:ext cx="171450" cy="29813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12421" y="1647825"/>
            <a:ext cx="1281684" cy="82867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90D6480-1BC1-4D68-AA3F-BF3C8540D25F}"/>
              </a:ext>
            </a:extLst>
          </p:cNvPr>
          <p:cNvSpPr>
            <a:spLocks noGrp="1"/>
          </p:cNvSpPr>
          <p:nvPr/>
        </p:nvSpPr>
        <p:spPr>
          <a:xfrm>
            <a:off x="6410325" y="2647950"/>
            <a:ext cx="438150" cy="3810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E6FDAB-4058-4699-86DA-827EAB16ECC0}"/>
              </a:ext>
            </a:extLst>
          </p:cNvPr>
          <p:cNvSpPr>
            <a:spLocks noGrp="1"/>
          </p:cNvSpPr>
          <p:nvPr/>
        </p:nvSpPr>
        <p:spPr>
          <a:xfrm>
            <a:off x="6410325" y="2771775"/>
            <a:ext cx="27336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solutions.</a:t>
            </a:r>
          </a:p>
          <a:p>
            <a:pPr>
              <a:defRPr sz="18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international</a:t>
            </a:r>
          </a:p>
          <a:p>
            <a:pPr>
              <a:defRPr sz="180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platform.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B5555F-BCD1-48D2-B79C-B4A6C3C5EEF8}"/>
              </a:ext>
            </a:extLst>
          </p:cNvPr>
          <p:cNvSpPr>
            <a:spLocks noGrp="1"/>
          </p:cNvSpPr>
          <p:nvPr/>
        </p:nvSpPr>
        <p:spPr>
          <a:xfrm>
            <a:off x="6410325" y="3619500"/>
            <a:ext cx="272415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2–5 November, New Delhi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976926-68E2-41E1-ACEE-F68A69F0BADB}"/>
              </a:ext>
            </a:extLst>
          </p:cNvPr>
          <p:cNvSpPr>
            <a:spLocks noGrp="1"/>
          </p:cNvSpPr>
          <p:nvPr/>
        </p:nvSpPr>
        <p:spPr>
          <a:xfrm>
            <a:off x="6410325" y="4133850"/>
            <a:ext cx="2628900" cy="24765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2A68B5-8BEB-4825-B09A-10F0124A46E2}"/>
              </a:ext>
            </a:extLst>
          </p:cNvPr>
          <p:cNvSpPr>
            <a:spLocks noGrp="1"/>
          </p:cNvSpPr>
          <p:nvPr/>
        </p:nvSpPr>
        <p:spPr>
          <a:xfrm>
            <a:off x="6496050" y="4171950"/>
            <a:ext cx="24574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ENQUIRE ABOUT BOOTH SPACE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8A5379-3306-4FBB-8AFA-AB78BDFDC8B5}"/>
              </a:ext>
            </a:extLst>
          </p:cNvPr>
          <p:cNvSpPr>
            <a:spLocks noGrp="1"/>
          </p:cNvSpPr>
          <p:nvPr/>
        </p:nvSpPr>
        <p:spPr>
          <a:xfrm>
            <a:off x="3943350" y="1609725"/>
            <a:ext cx="1895475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DELEGATE INVITATION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169559-A1F2-4A0A-93A4-7DFA33E6E4F0}"/>
              </a:ext>
            </a:extLst>
          </p:cNvPr>
          <p:cNvSpPr>
            <a:spLocks noGrp="1"/>
          </p:cNvSpPr>
          <p:nvPr/>
        </p:nvSpPr>
        <p:spPr>
          <a:xfrm>
            <a:off x="3943350" y="2247900"/>
            <a:ext cx="180975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 banner</a:t>
            </a:r>
          </a:p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 to registration</a:t>
            </a:r>
          </a:p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Local-language caption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BCB89B-81FE-4BA4-AF79-23B774E47E04}"/>
              </a:ext>
            </a:extLst>
          </p:cNvPr>
          <p:cNvSpPr>
            <a:spLocks noGrp="1"/>
          </p:cNvSpPr>
          <p:nvPr/>
        </p:nvSpPr>
        <p:spPr>
          <a:xfrm>
            <a:off x="9648825" y="1609725"/>
            <a:ext cx="200025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EXHIBITOR INVITATION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996239-8BED-4F75-8623-34EC8A5358A7}"/>
              </a:ext>
            </a:extLst>
          </p:cNvPr>
          <p:cNvSpPr>
            <a:spLocks noGrp="1"/>
          </p:cNvSpPr>
          <p:nvPr/>
        </p:nvSpPr>
        <p:spPr>
          <a:xfrm>
            <a:off x="9648825" y="2247900"/>
            <a:ext cx="195262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 proposition</a:t>
            </a:r>
          </a:p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Booth enquiry link</a:t>
            </a:r>
          </a:p>
          <a:p>
            <a:pPr>
              <a:defRPr sz="14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Chamber circulation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FDBD97-8695-4106-BC36-FF0EE07E561A}"/>
              </a:ext>
            </a:extLst>
          </p:cNvPr>
          <p:cNvSpPr>
            <a:spLocks noGrp="1"/>
          </p:cNvSpPr>
          <p:nvPr/>
        </p:nvSpPr>
        <p:spPr>
          <a:xfrm>
            <a:off x="514350" y="4705350"/>
            <a:ext cx="5191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Suggested post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1FCC0E-1810-415F-9C1C-6E1D91F00B5B}"/>
              </a:ext>
            </a:extLst>
          </p:cNvPr>
          <p:cNvSpPr>
            <a:spLocks noGrp="1"/>
          </p:cNvSpPr>
          <p:nvPr/>
        </p:nvSpPr>
        <p:spPr>
          <a:xfrm>
            <a:off x="514350" y="5114925"/>
            <a:ext cx="52578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Join Bharat RE Summit &amp; Expo 2026 in New Delhi, 2–5 November. Explore clean energy opportunities and connect with international partners. Register today.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CA7168-866D-4289-B9E7-A634E38C51B2}"/>
              </a:ext>
            </a:extLst>
          </p:cNvPr>
          <p:cNvSpPr>
            <a:spLocks noGrp="1"/>
          </p:cNvSpPr>
          <p:nvPr/>
        </p:nvSpPr>
        <p:spPr>
          <a:xfrm>
            <a:off x="6219825" y="4705350"/>
            <a:ext cx="5191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Suggested post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EFACF6B-7575-4D2C-B373-CECEFBDF7225}"/>
              </a:ext>
            </a:extLst>
          </p:cNvPr>
          <p:cNvSpPr>
            <a:spLocks noGrp="1"/>
          </p:cNvSpPr>
          <p:nvPr/>
        </p:nvSpPr>
        <p:spPr>
          <a:xfrm>
            <a:off x="6219825" y="5114925"/>
            <a:ext cx="52578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Showcase your clean energy solutions at Bharat RE Summit &amp; Expo 2026. Explore exhibition opportunities in New Delhi, 2–5 November. Enquire about booth space.</a:t>
            </a:r>
          </a:p>
        </p:txBody>
      </p:sp>
    </p:spTree>
    <p:extLst>
      <p:ext uri="{BB962C8B-B14F-4D97-AF65-F5344CB8AC3E}">
        <p14:creationId xmlns:p14="http://schemas.microsoft.com/office/powerpoint/2010/main" val="1957535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810FF54-A63D-4B28-94BB-6B651E039C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992C0C-4C56-4186-89FA-60838115141F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POST FOR 2–5 NOVEMBER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A2B9E3-6665-4E9D-9053-BFCDCA8B9158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the Summit: international engagement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3BA224-0CB6-483C-8316-9064214767E4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973526-A196-48C6-BB25-F231C7D32088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   /   INDIAN MISSIONS ABROAD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4CE907-532D-447F-9198-BB4CC2775BB2}"/>
              </a:ext>
            </a:extLst>
          </p:cNvPr>
          <p:cNvSpPr>
            <a:spLocks noGrp="1"/>
          </p:cNvSpPr>
          <p:nvPr/>
        </p:nvSpPr>
        <p:spPr>
          <a:xfrm>
            <a:off x="514350" y="1485900"/>
            <a:ext cx="4267200" cy="413385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4FD7C3-0D3E-4746-951E-5530B45C6175}"/>
              </a:ext>
            </a:extLst>
          </p:cNvPr>
          <p:cNvSpPr>
            <a:spLocks noGrp="1"/>
          </p:cNvSpPr>
          <p:nvPr/>
        </p:nvSpPr>
        <p:spPr>
          <a:xfrm>
            <a:off x="4610100" y="1485900"/>
            <a:ext cx="171450" cy="413385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6946" y="1638300"/>
            <a:ext cx="1281684" cy="8286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EBBD709-6D56-4F13-8E64-03847C8F6256}"/>
              </a:ext>
            </a:extLst>
          </p:cNvPr>
          <p:cNvSpPr>
            <a:spLocks noGrp="1"/>
          </p:cNvSpPr>
          <p:nvPr/>
        </p:nvSpPr>
        <p:spPr>
          <a:xfrm>
            <a:off x="704850" y="2638425"/>
            <a:ext cx="438150" cy="3810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1F07F-F6B2-44BD-8C34-4AEA4CE178CF}"/>
              </a:ext>
            </a:extLst>
          </p:cNvPr>
          <p:cNvSpPr>
            <a:spLocks noGrp="1"/>
          </p:cNvSpPr>
          <p:nvPr/>
        </p:nvSpPr>
        <p:spPr>
          <a:xfrm>
            <a:off x="704850" y="2876550"/>
            <a:ext cx="3819525" cy="1085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clean energy</a:t>
            </a:r>
          </a:p>
          <a:p>
            <a:pPr>
              <a:defRPr sz="25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conversation is</a:t>
            </a:r>
          </a:p>
          <a:p>
            <a:pPr>
              <a:defRPr sz="25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happening now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08AA4B-F1D2-4F2C-9D0B-D74D651C7116}"/>
              </a:ext>
            </a:extLst>
          </p:cNvPr>
          <p:cNvSpPr>
            <a:spLocks noGrp="1"/>
          </p:cNvSpPr>
          <p:nvPr/>
        </p:nvSpPr>
        <p:spPr>
          <a:xfrm>
            <a:off x="704850" y="4762500"/>
            <a:ext cx="38100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  <a:p>
            <a:pPr>
              <a:defRPr sz="12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2–5 November, New Delhi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B30106-8B53-4608-A00A-D3BF00AFB41F}"/>
              </a:ext>
            </a:extLst>
          </p:cNvPr>
          <p:cNvSpPr>
            <a:spLocks noGrp="1"/>
          </p:cNvSpPr>
          <p:nvPr/>
        </p:nvSpPr>
        <p:spPr>
          <a:xfrm>
            <a:off x="704850" y="5276850"/>
            <a:ext cx="3714750" cy="24765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F035BB-3C5F-4465-88A3-3CE893E52F2B}"/>
              </a:ext>
            </a:extLst>
          </p:cNvPr>
          <p:cNvSpPr>
            <a:spLocks noGrp="1"/>
          </p:cNvSpPr>
          <p:nvPr/>
        </p:nvSpPr>
        <p:spPr>
          <a:xfrm>
            <a:off x="790575" y="5314950"/>
            <a:ext cx="35433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OFFICIAL SUMMIT UPDATES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88BE5B-8C99-43BF-9F30-FA9FFC7D1FFF}"/>
              </a:ext>
            </a:extLst>
          </p:cNvPr>
          <p:cNvSpPr>
            <a:spLocks noGrp="1"/>
          </p:cNvSpPr>
          <p:nvPr/>
        </p:nvSpPr>
        <p:spPr>
          <a:xfrm>
            <a:off x="5353050" y="1504950"/>
            <a:ext cx="62865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Suggested post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FFBE57-976E-41C7-8D10-3245A7C50B73}"/>
              </a:ext>
            </a:extLst>
          </p:cNvPr>
          <p:cNvSpPr>
            <a:spLocks noGrp="1"/>
          </p:cNvSpPr>
          <p:nvPr/>
        </p:nvSpPr>
        <p:spPr>
          <a:xfrm>
            <a:off x="5353050" y="2076450"/>
            <a:ext cx="6153150" cy="1628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 is underway in New Delhi. Follow the discussions on renewable energy, innovation and international cooperation, and explore the technologies on display at the Expo.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271C77-D1DE-4598-9227-7A072BC96941}"/>
              </a:ext>
            </a:extLst>
          </p:cNvPr>
          <p:cNvSpPr>
            <a:spLocks noGrp="1"/>
          </p:cNvSpPr>
          <p:nvPr/>
        </p:nvSpPr>
        <p:spPr>
          <a:xfrm>
            <a:off x="5353050" y="3943350"/>
            <a:ext cx="3362325" cy="381000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E60D3-FA33-46C9-8243-E329BD605B80}"/>
              </a:ext>
            </a:extLst>
          </p:cNvPr>
          <p:cNvSpPr>
            <a:spLocks noGrp="1"/>
          </p:cNvSpPr>
          <p:nvPr/>
        </p:nvSpPr>
        <p:spPr>
          <a:xfrm>
            <a:off x="5486400" y="4029075"/>
            <a:ext cx="3095625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OFFICIAL SUMMIT UPDATES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37FDCF-71B9-4FE7-B94F-9B2C41481335}"/>
              </a:ext>
            </a:extLst>
          </p:cNvPr>
          <p:cNvSpPr>
            <a:spLocks noGrp="1"/>
          </p:cNvSpPr>
          <p:nvPr/>
        </p:nvSpPr>
        <p:spPr>
          <a:xfrm>
            <a:off x="5353050" y="4629150"/>
            <a:ext cx="62484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Mission-led coverage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2C8047-435C-456A-AB74-125AB00286D4}"/>
              </a:ext>
            </a:extLst>
          </p:cNvPr>
          <p:cNvSpPr>
            <a:spLocks noGrp="1"/>
          </p:cNvSpPr>
          <p:nvPr/>
        </p:nvSpPr>
        <p:spPr>
          <a:xfrm>
            <a:off x="5353050" y="5057775"/>
            <a:ext cx="61531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 delegation visits and business interactions with a verified caption. Pair event photographs with one clear insight from the day.</a:t>
            </a:r>
          </a:p>
        </p:txBody>
      </p:sp>
    </p:spTree>
    <p:extLst>
      <p:ext uri="{BB962C8B-B14F-4D97-AF65-F5344CB8AC3E}">
        <p14:creationId xmlns:p14="http://schemas.microsoft.com/office/powerpoint/2010/main" val="471123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0F67D8B-2532-4863-988D-B27FC64871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BB3BF7-77EC-4C90-9BC0-9F24B924CF61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POST FOR PUBLICATION AFTER 5 NOVEMBER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75BAA2-6705-4AD0-9546-C8864A966A71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the Summit: continued cooperation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989362-DF9E-4879-AD75-5B392EFBA266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84E341-9C5E-48C3-80C0-78F859692D7F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6B97EA-6D70-4A48-83DD-86ECD96B18F0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11163300" cy="2066925"/>
          </a:xfrm>
          <a:prstGeom prst="rect">
            <a:avLst/>
          </a:prstGeom>
          <a:solidFill>
            <a:srgbClr val="093F43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969D45-9933-4A6C-8983-03B818E92F52}"/>
              </a:ext>
            </a:extLst>
          </p:cNvPr>
          <p:cNvSpPr>
            <a:spLocks noGrp="1"/>
          </p:cNvSpPr>
          <p:nvPr/>
        </p:nvSpPr>
        <p:spPr>
          <a:xfrm>
            <a:off x="657225" y="1657350"/>
            <a:ext cx="2276475" cy="1666875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2475" y="1809996"/>
            <a:ext cx="2076450" cy="13425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17682C-92C9-4129-988C-73087345549C}"/>
              </a:ext>
            </a:extLst>
          </p:cNvPr>
          <p:cNvSpPr>
            <a:spLocks noGrp="1"/>
          </p:cNvSpPr>
          <p:nvPr/>
        </p:nvSpPr>
        <p:spPr>
          <a:xfrm>
            <a:off x="3095625" y="1752600"/>
            <a:ext cx="28575" cy="158115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2EEB67-4CDF-4A44-87D1-7769A727421E}"/>
              </a:ext>
            </a:extLst>
          </p:cNvPr>
          <p:cNvSpPr>
            <a:spLocks noGrp="1"/>
          </p:cNvSpPr>
          <p:nvPr/>
        </p:nvSpPr>
        <p:spPr>
          <a:xfrm>
            <a:off x="3476625" y="1838325"/>
            <a:ext cx="7553325" cy="1038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Continuing the</a:t>
            </a:r>
          </a:p>
          <a:p>
            <a:pPr>
              <a:def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 energy conversation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AEC018-09BE-40E3-B3F8-E6843DB254BF}"/>
              </a:ext>
            </a:extLst>
          </p:cNvPr>
          <p:cNvSpPr>
            <a:spLocks noGrp="1"/>
          </p:cNvSpPr>
          <p:nvPr/>
        </p:nvSpPr>
        <p:spPr>
          <a:xfrm>
            <a:off x="3476625" y="3067050"/>
            <a:ext cx="7429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1">
                <a:solidFill>
                  <a:srgbClr val="F7CC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7CC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498224-75DE-44CE-833F-B66620640554}"/>
              </a:ext>
            </a:extLst>
          </p:cNvPr>
          <p:cNvSpPr>
            <a:spLocks noGrp="1"/>
          </p:cNvSpPr>
          <p:nvPr/>
        </p:nvSpPr>
        <p:spPr>
          <a:xfrm>
            <a:off x="514350" y="3962400"/>
            <a:ext cx="5429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Suggested post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519C1-DBF9-4A0B-B44C-D3C5A85AEFCB}"/>
              </a:ext>
            </a:extLst>
          </p:cNvPr>
          <p:cNvSpPr>
            <a:spLocks noGrp="1"/>
          </p:cNvSpPr>
          <p:nvPr/>
        </p:nvSpPr>
        <p:spPr>
          <a:xfrm>
            <a:off x="514350" y="4457700"/>
            <a:ext cx="5324475" cy="1466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Bharat RE Summit &amp; Expo 2026 concludes, we thank participating </a:t>
            </a:r>
            <a:r>
              <a:rPr sz="1800" b="0" err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organisations</a:t>
            </a:r>
            <a:r>
              <a:rPr sz="18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contributing to the clean energy conversation. Explore the official highlights and continue discussions on opportunities for cooperation.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FC35CB-7563-4E48-A8A7-A120F511FE15}"/>
              </a:ext>
            </a:extLst>
          </p:cNvPr>
          <p:cNvSpPr>
            <a:spLocks noGrp="1"/>
          </p:cNvSpPr>
          <p:nvPr/>
        </p:nvSpPr>
        <p:spPr>
          <a:xfrm>
            <a:off x="6562725" y="3962400"/>
            <a:ext cx="51054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Follow-up through mission networks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F1DF2B-7EB1-409C-AAD6-B4E4646E7C18}"/>
              </a:ext>
            </a:extLst>
          </p:cNvPr>
          <p:cNvSpPr>
            <a:spLocks noGrp="1"/>
          </p:cNvSpPr>
          <p:nvPr/>
        </p:nvSpPr>
        <p:spPr>
          <a:xfrm>
            <a:off x="6562725" y="4457700"/>
            <a:ext cx="501015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Circulate the official outcome summary and recordings. Reconnect interested </a:t>
            </a:r>
            <a:r>
              <a:rPr sz="1800" b="0" err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organisations</a:t>
            </a:r>
            <a:r>
              <a:rPr sz="18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the Summit team and relevant partners.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EC831B-CD2A-475C-A068-306A1264015D}"/>
              </a:ext>
            </a:extLst>
          </p:cNvPr>
          <p:cNvSpPr>
            <a:spLocks noGrp="1"/>
          </p:cNvSpPr>
          <p:nvPr/>
        </p:nvSpPr>
        <p:spPr>
          <a:xfrm>
            <a:off x="6562725" y="5686425"/>
            <a:ext cx="50101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only confirmed outcomes and partnerships.</a:t>
            </a:r>
          </a:p>
        </p:txBody>
      </p:sp>
    </p:spTree>
    <p:extLst>
      <p:ext uri="{BB962C8B-B14F-4D97-AF65-F5344CB8AC3E}">
        <p14:creationId xmlns:p14="http://schemas.microsoft.com/office/powerpoint/2010/main" val="979649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FD929C5-5CB7-4613-B813-B4BCC93727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78CF63-46D7-456D-B415-2675C65514C2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DELEGATE REGISTRATION AND EXHIBITION ENQUIRIES SEPARATE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DA969E-13CB-48EA-A9E6-D441386E0C79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distinct participation routes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8717F4-59ED-4C58-80B4-7F46224DBFDB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A64334-2B9F-4E40-916E-78A802530C2B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6A30A8-6898-48D3-99C8-DB160249DC38}"/>
              </a:ext>
            </a:extLst>
          </p:cNvPr>
          <p:cNvSpPr>
            <a:spLocks noGrp="1"/>
          </p:cNvSpPr>
          <p:nvPr/>
        </p:nvSpPr>
        <p:spPr>
          <a:xfrm>
            <a:off x="514350" y="1485900"/>
            <a:ext cx="5295900" cy="432435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4A08A7-7BAC-4394-983F-ECB14BC459CC}"/>
              </a:ext>
            </a:extLst>
          </p:cNvPr>
          <p:cNvSpPr>
            <a:spLocks noGrp="1"/>
          </p:cNvSpPr>
          <p:nvPr/>
        </p:nvSpPr>
        <p:spPr>
          <a:xfrm>
            <a:off x="514350" y="1485900"/>
            <a:ext cx="5295900" cy="123825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B3E460-FAB1-40ED-B08E-0BE8B948F298}"/>
              </a:ext>
            </a:extLst>
          </p:cNvPr>
          <p:cNvSpPr>
            <a:spLocks noGrp="1"/>
          </p:cNvSpPr>
          <p:nvPr/>
        </p:nvSpPr>
        <p:spPr>
          <a:xfrm>
            <a:off x="790575" y="1838325"/>
            <a:ext cx="8096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75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1FF67-6E2D-4CD8-A6FB-0D05AD0802E5}"/>
              </a:ext>
            </a:extLst>
          </p:cNvPr>
          <p:cNvSpPr>
            <a:spLocks noGrp="1"/>
          </p:cNvSpPr>
          <p:nvPr/>
        </p:nvSpPr>
        <p:spPr>
          <a:xfrm>
            <a:off x="1638300" y="1885950"/>
            <a:ext cx="375285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REGISTER AS A DELEGATE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62C8E9-E295-4FC2-BBDF-424BAD434AB8}"/>
              </a:ext>
            </a:extLst>
          </p:cNvPr>
          <p:cNvSpPr>
            <a:spLocks noGrp="1"/>
          </p:cNvSpPr>
          <p:nvPr/>
        </p:nvSpPr>
        <p:spPr>
          <a:xfrm>
            <a:off x="790575" y="2657475"/>
            <a:ext cx="45148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policymakers, public agencies, investors, businesses, researchers and international </a:t>
            </a:r>
            <a:r>
              <a:rPr sz="1650" b="0" err="1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organisations</a:t>
            </a: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attending the Summit.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5A4A4E-07B0-4D38-81BB-A8E1FA23FB71}"/>
              </a:ext>
            </a:extLst>
          </p:cNvPr>
          <p:cNvSpPr>
            <a:spLocks noGrp="1"/>
          </p:cNvSpPr>
          <p:nvPr/>
        </p:nvSpPr>
        <p:spPr>
          <a:xfrm>
            <a:off x="790575" y="3829050"/>
            <a:ext cx="1524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Mission action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904C0C-F095-4F77-B1EC-F2859ACA9C19}"/>
              </a:ext>
            </a:extLst>
          </p:cNvPr>
          <p:cNvSpPr>
            <a:spLocks noGrp="1"/>
          </p:cNvSpPr>
          <p:nvPr/>
        </p:nvSpPr>
        <p:spPr>
          <a:xfrm>
            <a:off x="790575" y="4200525"/>
            <a:ext cx="445770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 the official registration portal and encourage early completion by priority stakeholders.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1318E4-B33E-42D1-B67B-49A9256E2E68}"/>
              </a:ext>
            </a:extLst>
          </p:cNvPr>
          <p:cNvSpPr>
            <a:spLocks noGrp="1"/>
          </p:cNvSpPr>
          <p:nvPr/>
        </p:nvSpPr>
        <p:spPr>
          <a:xfrm>
            <a:off x="790575" y="5162550"/>
            <a:ext cx="3867150" cy="38100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3FF0E1-6EDA-4926-9449-0327215D080E}"/>
              </a:ext>
            </a:extLst>
          </p:cNvPr>
          <p:cNvSpPr>
            <a:spLocks noGrp="1"/>
          </p:cNvSpPr>
          <p:nvPr/>
        </p:nvSpPr>
        <p:spPr>
          <a:xfrm>
            <a:off x="923925" y="5248275"/>
            <a:ext cx="36004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DELEGATE REGISTRATION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3242FD-7A06-48B5-8495-EF1D2EC6FA2A}"/>
              </a:ext>
            </a:extLst>
          </p:cNvPr>
          <p:cNvSpPr>
            <a:spLocks noGrp="1"/>
          </p:cNvSpPr>
          <p:nvPr/>
        </p:nvSpPr>
        <p:spPr>
          <a:xfrm>
            <a:off x="6381750" y="1485900"/>
            <a:ext cx="5295900" cy="432435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A1372F-BBB8-4CA4-B5ED-1685D4DA5179}"/>
              </a:ext>
            </a:extLst>
          </p:cNvPr>
          <p:cNvSpPr>
            <a:spLocks noGrp="1"/>
          </p:cNvSpPr>
          <p:nvPr/>
        </p:nvSpPr>
        <p:spPr>
          <a:xfrm>
            <a:off x="6381750" y="1485900"/>
            <a:ext cx="5295900" cy="1238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3E6EF0-A127-4C05-A67C-66E7A131672C}"/>
              </a:ext>
            </a:extLst>
          </p:cNvPr>
          <p:cNvSpPr>
            <a:spLocks noGrp="1"/>
          </p:cNvSpPr>
          <p:nvPr/>
        </p:nvSpPr>
        <p:spPr>
          <a:xfrm>
            <a:off x="6657975" y="1838325"/>
            <a:ext cx="8096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75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884647-3BB0-45FC-8D4D-87A9E8EC40B2}"/>
              </a:ext>
            </a:extLst>
          </p:cNvPr>
          <p:cNvSpPr>
            <a:spLocks noGrp="1"/>
          </p:cNvSpPr>
          <p:nvPr/>
        </p:nvSpPr>
        <p:spPr>
          <a:xfrm>
            <a:off x="7505700" y="1838325"/>
            <a:ext cx="37814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EXHIBIT / ENQUIRE ABOUT BOOTH SPACE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088ADA-C107-4701-8854-50BBD09CEA5A}"/>
              </a:ext>
            </a:extLst>
          </p:cNvPr>
          <p:cNvSpPr>
            <a:spLocks noGrp="1"/>
          </p:cNvSpPr>
          <p:nvPr/>
        </p:nvSpPr>
        <p:spPr>
          <a:xfrm>
            <a:off x="6657975" y="2657475"/>
            <a:ext cx="45148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renewable energy companies, technology providers, manufacturers, startups and country or sector pavilions.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2926DC-3C8F-4E11-B055-A04D4E4843AD}"/>
              </a:ext>
            </a:extLst>
          </p:cNvPr>
          <p:cNvSpPr>
            <a:spLocks noGrp="1"/>
          </p:cNvSpPr>
          <p:nvPr/>
        </p:nvSpPr>
        <p:spPr>
          <a:xfrm>
            <a:off x="6657975" y="3829050"/>
            <a:ext cx="1524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Mission action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2850B-4798-42D3-A5E2-0F3325F69D59}"/>
              </a:ext>
            </a:extLst>
          </p:cNvPr>
          <p:cNvSpPr>
            <a:spLocks noGrp="1"/>
          </p:cNvSpPr>
          <p:nvPr/>
        </p:nvSpPr>
        <p:spPr>
          <a:xfrm>
            <a:off x="6657975" y="4200525"/>
            <a:ext cx="445770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 prospects to the exhibitor page; request sector, indicative space and contact details for follow-up.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2E6441-CB9D-40F7-9E60-92E5E09856C6}"/>
              </a:ext>
            </a:extLst>
          </p:cNvPr>
          <p:cNvSpPr>
            <a:spLocks noGrp="1"/>
          </p:cNvSpPr>
          <p:nvPr/>
        </p:nvSpPr>
        <p:spPr>
          <a:xfrm>
            <a:off x="6657975" y="5162550"/>
            <a:ext cx="3867150" cy="38100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563F26-3179-4EC8-B4F3-48C92194EDBE}"/>
              </a:ext>
            </a:extLst>
          </p:cNvPr>
          <p:cNvSpPr>
            <a:spLocks noGrp="1"/>
          </p:cNvSpPr>
          <p:nvPr/>
        </p:nvSpPr>
        <p:spPr>
          <a:xfrm>
            <a:off x="6791325" y="5248275"/>
            <a:ext cx="36004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EXHIBITOR ENQUIRY</a:t>
            </a:r>
          </a:p>
        </p:txBody>
      </p:sp>
    </p:spTree>
    <p:extLst>
      <p:ext uri="{BB962C8B-B14F-4D97-AF65-F5344CB8AC3E}">
        <p14:creationId xmlns:p14="http://schemas.microsoft.com/office/powerpoint/2010/main" val="1226740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D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9758B8-6797-33E4-3A0B-10A51F4A2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7361BFE-BEAD-31D1-752C-4246BA5020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3598C8-DBA8-E102-BC23-FEF3AD185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2925" y="410051"/>
            <a:ext cx="1362075" cy="4086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81913B-4178-D6BA-FCA5-52C82F306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162175" y="399028"/>
            <a:ext cx="1304925" cy="4306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75DED8-7E7D-36F3-84AB-2D024E8EF1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78661" y="457200"/>
            <a:ext cx="2902204" cy="18764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ED3DF0-8850-F49B-25F7-096268A8F0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690009" y="2867025"/>
            <a:ext cx="3508058" cy="36290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3873BA-87F9-8553-300A-E3284CD20E39}"/>
              </a:ext>
            </a:extLst>
          </p:cNvPr>
          <p:cNvSpPr>
            <a:spLocks noGrp="1"/>
          </p:cNvSpPr>
          <p:nvPr/>
        </p:nvSpPr>
        <p:spPr>
          <a:xfrm>
            <a:off x="597979" y="1941501"/>
            <a:ext cx="5738241" cy="19583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IN" b="1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Connecting the World to India’s Clean Energy Opportunity</a:t>
            </a:r>
          </a:p>
          <a:p>
            <a:endParaRPr lang="en-IN" b="1">
              <a:solidFill>
                <a:srgbClr val="00704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IN" sz="1600"/>
              <a:t>Indian Missions abroad can help bring international participation to Bharat RE Summit &amp; Expo 2026 by sharing official resources, engaging government and industry networks, and facilitating delegate registrations and exhibition enquiries.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endParaRPr kumimoji="0" sz="1275" b="1" i="0" u="none" strike="noStrike" kern="1200" cap="none" spc="0" normalizeH="0" baseline="0" noProof="0">
              <a:ln>
                <a:noFill/>
              </a:ln>
              <a:solidFill>
                <a:srgbClr val="00704A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2117AA-E8C6-A499-CFFA-349620AAA850}"/>
              </a:ext>
            </a:extLst>
          </p:cNvPr>
          <p:cNvSpPr>
            <a:spLocks noGrp="1"/>
          </p:cNvSpPr>
          <p:nvPr/>
        </p:nvSpPr>
        <p:spPr>
          <a:xfrm>
            <a:off x="561975" y="5000625"/>
            <a:ext cx="68580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875" b="0" i="0" u="none" strike="noStrike" kern="1200" cap="none" spc="0" normalizeH="0" baseline="0" noProof="0">
                <a:ln>
                  <a:noFill/>
                </a:ln>
                <a:solidFill>
                  <a:srgbClr val="193A3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2–5 November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875" b="0" i="0" u="none" strike="noStrike" kern="1200" cap="none" spc="0" normalizeH="0" baseline="0" noProof="0">
                <a:ln>
                  <a:noFill/>
                </a:ln>
                <a:solidFill>
                  <a:srgbClr val="193A3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Mandapam, New Delhi, India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46658A-3DCD-F73A-BC09-2A24A955789E}"/>
              </a:ext>
            </a:extLst>
          </p:cNvPr>
          <p:cNvSpPr>
            <a:spLocks noGrp="1"/>
          </p:cNvSpPr>
          <p:nvPr/>
        </p:nvSpPr>
        <p:spPr>
          <a:xfrm>
            <a:off x="561975" y="6010275"/>
            <a:ext cx="6219825" cy="19050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98559E-579F-BA18-9EF4-55354F0FE404}"/>
              </a:ext>
            </a:extLst>
          </p:cNvPr>
          <p:cNvSpPr>
            <a:spLocks noGrp="1"/>
          </p:cNvSpPr>
          <p:nvPr/>
        </p:nvSpPr>
        <p:spPr>
          <a:xfrm>
            <a:off x="561975" y="6181725"/>
            <a:ext cx="70961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lvl="0">
              <a:defRPr sz="1725" b="0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725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Invest. Innovate. Inspire.</a:t>
            </a:r>
            <a:endParaRPr kumimoji="0" sz="1725" b="0" i="0" u="none" strike="noStrike" kern="1200" cap="none" spc="0" normalizeH="0" baseline="0" noProof="0" dirty="0">
              <a:ln>
                <a:noFill/>
              </a:ln>
              <a:solidFill>
                <a:srgbClr val="2E448D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762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F754DA85-D25B-4E48-B7F1-14E2BA4417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A36351-3021-4163-9536-3C3B7E3EE32D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 EACH QUERY TO THE RELEVANT TEAM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DDA5F2-A84C-4AC0-B28D-4DE9DEC177B6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contacts for Summit enquiries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E5761C-C5E4-4541-9707-C01C7A941F30}"/>
              </a:ext>
            </a:extLst>
          </p:cNvPr>
          <p:cNvSpPr>
            <a:spLocks noGrp="1"/>
          </p:cNvSpPr>
          <p:nvPr/>
        </p:nvSpPr>
        <p:spPr>
          <a:xfrm>
            <a:off x="514350" y="6257925"/>
            <a:ext cx="11163300" cy="9525"/>
          </a:xfrm>
          <a:prstGeom prst="rect">
            <a:avLst/>
          </a:prstGeom>
          <a:solidFill>
            <a:srgbClr val="DCE5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1AF325-6588-49CA-8697-5A4B5A4D3334}"/>
              </a:ext>
            </a:extLst>
          </p:cNvPr>
          <p:cNvSpPr>
            <a:spLocks noGrp="1"/>
          </p:cNvSpPr>
          <p:nvPr/>
        </p:nvSpPr>
        <p:spPr>
          <a:xfrm>
            <a:off x="514350" y="6448425"/>
            <a:ext cx="104775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900" b="0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BHARAT RE SUMMIT &amp; EXPO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6D4CF8-4EA7-4E3C-A38D-E381782D97E1}"/>
              </a:ext>
            </a:extLst>
          </p:cNvPr>
          <p:cNvSpPr>
            <a:spLocks noGrp="1"/>
          </p:cNvSpPr>
          <p:nvPr/>
        </p:nvSpPr>
        <p:spPr>
          <a:xfrm>
            <a:off x="11182350" y="6400800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4A1321-D5B4-4B2D-9F0C-36FDB92083F2}"/>
              </a:ext>
            </a:extLst>
          </p:cNvPr>
          <p:cNvSpPr>
            <a:spLocks noGrp="1"/>
          </p:cNvSpPr>
          <p:nvPr/>
        </p:nvSpPr>
        <p:spPr>
          <a:xfrm>
            <a:off x="1186543" y="1471612"/>
            <a:ext cx="4818969" cy="165735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F319AD-ED13-40D1-8951-655BEC37D22D}"/>
              </a:ext>
            </a:extLst>
          </p:cNvPr>
          <p:cNvSpPr>
            <a:spLocks noGrp="1"/>
          </p:cNvSpPr>
          <p:nvPr/>
        </p:nvSpPr>
        <p:spPr>
          <a:xfrm>
            <a:off x="1200151" y="1485900"/>
            <a:ext cx="4805362" cy="71437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714830-5454-4746-83E2-10404FBA5997}"/>
              </a:ext>
            </a:extLst>
          </p:cNvPr>
          <p:cNvSpPr>
            <a:spLocks noGrp="1"/>
          </p:cNvSpPr>
          <p:nvPr/>
        </p:nvSpPr>
        <p:spPr>
          <a:xfrm>
            <a:off x="1309687" y="1681162"/>
            <a:ext cx="353377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EXHIBITIONS</a:t>
            </a:r>
            <a:r>
              <a:rPr lang="en-IN" sz="127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127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BOOTH SPACE</a:t>
            </a:r>
            <a:r>
              <a:rPr lang="en-IN" sz="1275" b="1" dirty="0">
                <a:solidFill>
                  <a:srgbClr val="0070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EXPO INFORMATION</a:t>
            </a:r>
            <a:endParaRPr sz="1275" b="1" dirty="0">
              <a:solidFill>
                <a:srgbClr val="00704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6CC205-E448-4006-B2E0-CE1995C3F37B}"/>
              </a:ext>
            </a:extLst>
          </p:cNvPr>
          <p:cNvSpPr>
            <a:spLocks noGrp="1"/>
          </p:cNvSpPr>
          <p:nvPr/>
        </p:nvSpPr>
        <p:spPr>
          <a:xfrm>
            <a:off x="1385887" y="2033586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88CE58-7CF3-44B6-B769-0CECFC371DCB}"/>
              </a:ext>
            </a:extLst>
          </p:cNvPr>
          <p:cNvSpPr>
            <a:spLocks noGrp="1"/>
          </p:cNvSpPr>
          <p:nvPr/>
        </p:nvSpPr>
        <p:spPr>
          <a:xfrm>
            <a:off x="2352675" y="1983581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Shri Tarun Singh 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113781-6EBA-4888-859F-07A5CA985E98}"/>
              </a:ext>
            </a:extLst>
          </p:cNvPr>
          <p:cNvSpPr>
            <a:spLocks noGrp="1"/>
          </p:cNvSpPr>
          <p:nvPr/>
        </p:nvSpPr>
        <p:spPr>
          <a:xfrm>
            <a:off x="1385887" y="2319336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888792-52B2-4AB9-931E-B9652D4B9A8B}"/>
              </a:ext>
            </a:extLst>
          </p:cNvPr>
          <p:cNvSpPr>
            <a:spLocks noGrp="1"/>
          </p:cNvSpPr>
          <p:nvPr/>
        </p:nvSpPr>
        <p:spPr>
          <a:xfrm>
            <a:off x="2352675" y="2271712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Scientist-E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BBAAB0-2C7D-4AB0-ADDC-7987ED142544}"/>
              </a:ext>
            </a:extLst>
          </p:cNvPr>
          <p:cNvSpPr>
            <a:spLocks noGrp="1"/>
          </p:cNvSpPr>
          <p:nvPr/>
        </p:nvSpPr>
        <p:spPr>
          <a:xfrm>
            <a:off x="1385887" y="2605086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3EE4F5-34B2-41C1-A20F-7492E9B90A0B}"/>
              </a:ext>
            </a:extLst>
          </p:cNvPr>
          <p:cNvSpPr>
            <a:spLocks noGrp="1"/>
          </p:cNvSpPr>
          <p:nvPr/>
        </p:nvSpPr>
        <p:spPr>
          <a:xfrm>
            <a:off x="2352675" y="2579750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tarun.singh@nic.in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F4D821-0590-43E8-B190-014797202478}"/>
              </a:ext>
            </a:extLst>
          </p:cNvPr>
          <p:cNvSpPr>
            <a:spLocks noGrp="1"/>
          </p:cNvSpPr>
          <p:nvPr/>
        </p:nvSpPr>
        <p:spPr>
          <a:xfrm>
            <a:off x="1385887" y="2843211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A18FF7-8315-4EDC-8331-C5ADC1088BF4}"/>
              </a:ext>
            </a:extLst>
          </p:cNvPr>
          <p:cNvSpPr>
            <a:spLocks noGrp="1"/>
          </p:cNvSpPr>
          <p:nvPr/>
        </p:nvSpPr>
        <p:spPr>
          <a:xfrm>
            <a:off x="2352674" y="2871786"/>
            <a:ext cx="2333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9540710730</a:t>
            </a:r>
            <a:endParaRPr sz="1275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3EA172-13F0-4BC6-BB98-35CFB853E3CE}"/>
              </a:ext>
            </a:extLst>
          </p:cNvPr>
          <p:cNvSpPr>
            <a:spLocks noGrp="1"/>
          </p:cNvSpPr>
          <p:nvPr/>
        </p:nvSpPr>
        <p:spPr>
          <a:xfrm>
            <a:off x="6196012" y="1471612"/>
            <a:ext cx="4818969" cy="1657350"/>
          </a:xfrm>
          <a:prstGeom prst="rect">
            <a:avLst/>
          </a:prstGeom>
          <a:solidFill>
            <a:srgbClr val="F3F6F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ADC8DE-C167-4767-8B89-30E9632FCAAF}"/>
              </a:ext>
            </a:extLst>
          </p:cNvPr>
          <p:cNvSpPr>
            <a:spLocks noGrp="1"/>
          </p:cNvSpPr>
          <p:nvPr/>
        </p:nvSpPr>
        <p:spPr>
          <a:xfrm>
            <a:off x="6196012" y="1471612"/>
            <a:ext cx="4795838" cy="65151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2EC2A0-E837-4E03-9D69-01E3C8B3EC1E}"/>
              </a:ext>
            </a:extLst>
          </p:cNvPr>
          <p:cNvSpPr>
            <a:spLocks noGrp="1"/>
          </p:cNvSpPr>
          <p:nvPr/>
        </p:nvSpPr>
        <p:spPr>
          <a:xfrm>
            <a:off x="6386512" y="1709737"/>
            <a:ext cx="32099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SESSIONS &amp; PROGRAMME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975C94-E8A0-44C2-9017-EBB002A003D0}"/>
              </a:ext>
            </a:extLst>
          </p:cNvPr>
          <p:cNvSpPr>
            <a:spLocks noGrp="1"/>
          </p:cNvSpPr>
          <p:nvPr/>
        </p:nvSpPr>
        <p:spPr>
          <a:xfrm>
            <a:off x="6386512" y="2100262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E047ED-950D-4207-B0E7-7D4AEC04DAF5}"/>
              </a:ext>
            </a:extLst>
          </p:cNvPr>
          <p:cNvSpPr>
            <a:spLocks noGrp="1"/>
          </p:cNvSpPr>
          <p:nvPr/>
        </p:nvSpPr>
        <p:spPr>
          <a:xfrm>
            <a:off x="7262812" y="2062162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Shri Gaurav Mishra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AD14E0-57F2-415E-B903-EB1FF4A2FC3B}"/>
              </a:ext>
            </a:extLst>
          </p:cNvPr>
          <p:cNvSpPr>
            <a:spLocks noGrp="1"/>
          </p:cNvSpPr>
          <p:nvPr/>
        </p:nvSpPr>
        <p:spPr>
          <a:xfrm>
            <a:off x="6386512" y="2386012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FB0F63-00AB-4E23-BF14-D764CF7283C1}"/>
              </a:ext>
            </a:extLst>
          </p:cNvPr>
          <p:cNvSpPr>
            <a:spLocks noGrp="1"/>
          </p:cNvSpPr>
          <p:nvPr/>
        </p:nvSpPr>
        <p:spPr>
          <a:xfrm>
            <a:off x="7262812" y="2347912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Scientist-F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A6298B-7D3A-4478-A73E-5C7AA0DB63C7}"/>
              </a:ext>
            </a:extLst>
          </p:cNvPr>
          <p:cNvSpPr>
            <a:spLocks noGrp="1"/>
          </p:cNvSpPr>
          <p:nvPr/>
        </p:nvSpPr>
        <p:spPr>
          <a:xfrm>
            <a:off x="6386512" y="2671762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96EF8E-1BBC-43F9-95A4-67B572FCC275}"/>
              </a:ext>
            </a:extLst>
          </p:cNvPr>
          <p:cNvSpPr>
            <a:spLocks noGrp="1"/>
          </p:cNvSpPr>
          <p:nvPr/>
        </p:nvSpPr>
        <p:spPr>
          <a:xfrm>
            <a:off x="7262812" y="2611890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gaurav.mishra76@gov.in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73A1A2-20C1-4FA0-95EF-80E4181860E3}"/>
              </a:ext>
            </a:extLst>
          </p:cNvPr>
          <p:cNvSpPr>
            <a:spLocks noGrp="1"/>
          </p:cNvSpPr>
          <p:nvPr/>
        </p:nvSpPr>
        <p:spPr>
          <a:xfrm>
            <a:off x="6386512" y="2909887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0BE716-E2BF-4B56-A474-A1961B9DF6A0}"/>
              </a:ext>
            </a:extLst>
          </p:cNvPr>
          <p:cNvSpPr>
            <a:spLocks noGrp="1"/>
          </p:cNvSpPr>
          <p:nvPr/>
        </p:nvSpPr>
        <p:spPr>
          <a:xfrm>
            <a:off x="7262812" y="2871787"/>
            <a:ext cx="2333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9910096664 </a:t>
            </a:r>
            <a:endParaRPr sz="1275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FEE745-3B56-4B0B-B250-6D04E4B2F847}"/>
              </a:ext>
            </a:extLst>
          </p:cNvPr>
          <p:cNvSpPr>
            <a:spLocks noGrp="1"/>
          </p:cNvSpPr>
          <p:nvPr/>
        </p:nvSpPr>
        <p:spPr>
          <a:xfrm>
            <a:off x="6359652" y="3587686"/>
            <a:ext cx="32099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EA870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D14102-C6E0-497B-9063-EAAB9A3AC897}"/>
              </a:ext>
            </a:extLst>
          </p:cNvPr>
          <p:cNvSpPr>
            <a:spLocks noGrp="1"/>
          </p:cNvSpPr>
          <p:nvPr/>
        </p:nvSpPr>
        <p:spPr>
          <a:xfrm>
            <a:off x="6359652" y="3978211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9D9B5A1-9385-47D7-9AE0-21E0D331A40C}"/>
              </a:ext>
            </a:extLst>
          </p:cNvPr>
          <p:cNvSpPr>
            <a:spLocks noGrp="1"/>
          </p:cNvSpPr>
          <p:nvPr/>
        </p:nvSpPr>
        <p:spPr>
          <a:xfrm>
            <a:off x="7102602" y="3895344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201709C-370F-40AC-8C5D-99A4635E7609}"/>
              </a:ext>
            </a:extLst>
          </p:cNvPr>
          <p:cNvSpPr>
            <a:spLocks noGrp="1"/>
          </p:cNvSpPr>
          <p:nvPr/>
        </p:nvSpPr>
        <p:spPr>
          <a:xfrm>
            <a:off x="6359652" y="4263961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13B365-270E-4E42-8B78-E907AC1C79B4}"/>
              </a:ext>
            </a:extLst>
          </p:cNvPr>
          <p:cNvSpPr>
            <a:spLocks noGrp="1"/>
          </p:cNvSpPr>
          <p:nvPr/>
        </p:nvSpPr>
        <p:spPr>
          <a:xfrm>
            <a:off x="7235952" y="4225861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F9E6102-B8A1-4129-99F8-AF5D6F951E48}"/>
              </a:ext>
            </a:extLst>
          </p:cNvPr>
          <p:cNvSpPr>
            <a:spLocks noGrp="1"/>
          </p:cNvSpPr>
          <p:nvPr/>
        </p:nvSpPr>
        <p:spPr>
          <a:xfrm>
            <a:off x="6359652" y="4549711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9972BA-95F0-4ED5-B3F7-B44DEC74AF06}"/>
              </a:ext>
            </a:extLst>
          </p:cNvPr>
          <p:cNvSpPr>
            <a:spLocks noGrp="1"/>
          </p:cNvSpPr>
          <p:nvPr/>
        </p:nvSpPr>
        <p:spPr>
          <a:xfrm>
            <a:off x="6359652" y="4787836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330597F-03DE-4E8D-9B56-EC1A9FDBE8B7}"/>
              </a:ext>
            </a:extLst>
          </p:cNvPr>
          <p:cNvSpPr>
            <a:spLocks noGrp="1"/>
          </p:cNvSpPr>
          <p:nvPr/>
        </p:nvSpPr>
        <p:spPr>
          <a:xfrm>
            <a:off x="6568440" y="4328731"/>
            <a:ext cx="2333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endParaRPr sz="112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3E488E4-16B1-4DD0-9EDE-68E8E845F27A}"/>
              </a:ext>
            </a:extLst>
          </p:cNvPr>
          <p:cNvSpPr>
            <a:spLocks noGrp="1"/>
          </p:cNvSpPr>
          <p:nvPr/>
        </p:nvSpPr>
        <p:spPr>
          <a:xfrm>
            <a:off x="1186543" y="3319462"/>
            <a:ext cx="4818969" cy="165735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041CC56-D8F6-40AC-B78F-3A00ACC73DC2}"/>
              </a:ext>
            </a:extLst>
          </p:cNvPr>
          <p:cNvSpPr>
            <a:spLocks noGrp="1"/>
          </p:cNvSpPr>
          <p:nvPr/>
        </p:nvSpPr>
        <p:spPr>
          <a:xfrm>
            <a:off x="1186543" y="3319462"/>
            <a:ext cx="4818969" cy="98488"/>
          </a:xfrm>
          <a:prstGeom prst="rect">
            <a:avLst/>
          </a:prstGeom>
          <a:solidFill>
            <a:srgbClr val="2E448D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6F60E6-7B2C-468C-8C92-B8ADC43757DD}"/>
              </a:ext>
            </a:extLst>
          </p:cNvPr>
          <p:cNvSpPr>
            <a:spLocks noGrp="1"/>
          </p:cNvSpPr>
          <p:nvPr/>
        </p:nvSpPr>
        <p:spPr>
          <a:xfrm>
            <a:off x="1385887" y="3532250"/>
            <a:ext cx="32099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2E448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</a:t>
            </a:r>
            <a:r>
              <a:rPr lang="en-IN" sz="1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PRESS</a:t>
            </a:r>
            <a:r>
              <a:rPr lang="en-IN" sz="1275" b="1" dirty="0">
                <a:solidFill>
                  <a:srgbClr val="2E44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SOCIAL MEDIA</a:t>
            </a:r>
            <a:endParaRPr sz="1275" b="1" dirty="0">
              <a:solidFill>
                <a:srgbClr val="2E448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931D119-7774-485F-BD0D-A25B443C5ACF}"/>
              </a:ext>
            </a:extLst>
          </p:cNvPr>
          <p:cNvSpPr>
            <a:spLocks noGrp="1"/>
          </p:cNvSpPr>
          <p:nvPr/>
        </p:nvSpPr>
        <p:spPr>
          <a:xfrm>
            <a:off x="1385887" y="3922775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F404647-BA19-4BF0-BA04-79E3EFD1FB8E}"/>
              </a:ext>
            </a:extLst>
          </p:cNvPr>
          <p:cNvSpPr>
            <a:spLocks noGrp="1"/>
          </p:cNvSpPr>
          <p:nvPr/>
        </p:nvSpPr>
        <p:spPr>
          <a:xfrm>
            <a:off x="2262187" y="3884675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Shri Saurabh Mukherjee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F103F11-9A31-4EC0-80FF-5EF1ADE67CA8}"/>
              </a:ext>
            </a:extLst>
          </p:cNvPr>
          <p:cNvSpPr>
            <a:spLocks noGrp="1"/>
          </p:cNvSpPr>
          <p:nvPr/>
        </p:nvSpPr>
        <p:spPr>
          <a:xfrm>
            <a:off x="1385887" y="4208525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DESIGNATION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12E09C0-827C-4D49-833B-E7416ACFF9FC}"/>
              </a:ext>
            </a:extLst>
          </p:cNvPr>
          <p:cNvSpPr>
            <a:spLocks noGrp="1"/>
          </p:cNvSpPr>
          <p:nvPr/>
        </p:nvSpPr>
        <p:spPr>
          <a:xfrm>
            <a:off x="2262187" y="4170425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b="0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 Secretary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5AF6EC9-383E-4E45-990E-33134A903B6B}"/>
              </a:ext>
            </a:extLst>
          </p:cNvPr>
          <p:cNvSpPr>
            <a:spLocks noGrp="1"/>
          </p:cNvSpPr>
          <p:nvPr/>
        </p:nvSpPr>
        <p:spPr>
          <a:xfrm>
            <a:off x="1385887" y="4494275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C7B70E4-FB62-4ECF-A048-4CF7D89E8E7D}"/>
              </a:ext>
            </a:extLst>
          </p:cNvPr>
          <p:cNvSpPr>
            <a:spLocks noGrp="1"/>
          </p:cNvSpPr>
          <p:nvPr/>
        </p:nvSpPr>
        <p:spPr>
          <a:xfrm>
            <a:off x="2262187" y="4456175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saurabhmukherjee@edu.nic.in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A9979FA-4510-4375-BE05-8D3ED7B633BB}"/>
              </a:ext>
            </a:extLst>
          </p:cNvPr>
          <p:cNvSpPr>
            <a:spLocks noGrp="1"/>
          </p:cNvSpPr>
          <p:nvPr/>
        </p:nvSpPr>
        <p:spPr>
          <a:xfrm>
            <a:off x="1385887" y="4732400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112F37D-4C82-4FC7-B827-6F9A517C72AE}"/>
              </a:ext>
            </a:extLst>
          </p:cNvPr>
          <p:cNvSpPr>
            <a:spLocks noGrp="1"/>
          </p:cNvSpPr>
          <p:nvPr/>
        </p:nvSpPr>
        <p:spPr>
          <a:xfrm>
            <a:off x="2262187" y="4694300"/>
            <a:ext cx="2333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9582527301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EBD088E-A996-4F4F-AD92-87E4AD57666E}"/>
              </a:ext>
            </a:extLst>
          </p:cNvPr>
          <p:cNvSpPr>
            <a:spLocks noGrp="1"/>
          </p:cNvSpPr>
          <p:nvPr/>
        </p:nvSpPr>
        <p:spPr>
          <a:xfrm>
            <a:off x="6386512" y="3557587"/>
            <a:ext cx="32099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00704A"/>
                </a:solidFill>
                <a:latin typeface="DejaVu Sans"/>
                <a:ea typeface="DejaVu Sans"/>
                <a:cs typeface="DejaVu Sans"/>
              </a:defRPr>
            </a:pPr>
            <a:endParaRPr sz="1275" b="1" dirty="0">
              <a:solidFill>
                <a:srgbClr val="00704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72A2103-43DF-4A7B-BCDF-EBA4D7C31BDB}"/>
              </a:ext>
            </a:extLst>
          </p:cNvPr>
          <p:cNvSpPr>
            <a:spLocks noGrp="1"/>
          </p:cNvSpPr>
          <p:nvPr/>
        </p:nvSpPr>
        <p:spPr>
          <a:xfrm>
            <a:off x="6386512" y="3948112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1C2141A-F26D-4B4C-B45D-2B3FE7605D39}"/>
              </a:ext>
            </a:extLst>
          </p:cNvPr>
          <p:cNvSpPr>
            <a:spLocks noGrp="1"/>
          </p:cNvSpPr>
          <p:nvPr/>
        </p:nvSpPr>
        <p:spPr>
          <a:xfrm>
            <a:off x="7262812" y="3910012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75BD419-A896-48D8-9DCC-7E06C3B5CDB2}"/>
              </a:ext>
            </a:extLst>
          </p:cNvPr>
          <p:cNvSpPr>
            <a:spLocks noGrp="1"/>
          </p:cNvSpPr>
          <p:nvPr/>
        </p:nvSpPr>
        <p:spPr>
          <a:xfrm>
            <a:off x="6386512" y="4233862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FED5209-385C-421A-A02B-2C1C7BCE2814}"/>
              </a:ext>
            </a:extLst>
          </p:cNvPr>
          <p:cNvSpPr>
            <a:spLocks noGrp="1"/>
          </p:cNvSpPr>
          <p:nvPr/>
        </p:nvSpPr>
        <p:spPr>
          <a:xfrm>
            <a:off x="7262812" y="4195762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82FC97D-0262-4F65-9BB2-623C9000FBBC}"/>
              </a:ext>
            </a:extLst>
          </p:cNvPr>
          <p:cNvSpPr>
            <a:spLocks noGrp="1"/>
          </p:cNvSpPr>
          <p:nvPr/>
        </p:nvSpPr>
        <p:spPr>
          <a:xfrm>
            <a:off x="6402865" y="4519612"/>
            <a:ext cx="805494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9C6EAA5-8C31-4E98-8B8F-BE3179995E8C}"/>
              </a:ext>
            </a:extLst>
          </p:cNvPr>
          <p:cNvSpPr>
            <a:spLocks noGrp="1"/>
          </p:cNvSpPr>
          <p:nvPr/>
        </p:nvSpPr>
        <p:spPr>
          <a:xfrm>
            <a:off x="7262812" y="4481512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A5BB958-014B-4E5A-92E2-A14A8911BCCB}"/>
              </a:ext>
            </a:extLst>
          </p:cNvPr>
          <p:cNvSpPr>
            <a:spLocks noGrp="1"/>
          </p:cNvSpPr>
          <p:nvPr/>
        </p:nvSpPr>
        <p:spPr>
          <a:xfrm>
            <a:off x="8177212" y="4620387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endParaRPr sz="825" b="1" dirty="0">
              <a:solidFill>
                <a:srgbClr val="53696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46280A-CC5A-400D-BCA5-5CEAA7C353C3}"/>
              </a:ext>
            </a:extLst>
          </p:cNvPr>
          <p:cNvSpPr>
            <a:spLocks noGrp="1"/>
          </p:cNvSpPr>
          <p:nvPr/>
        </p:nvSpPr>
        <p:spPr>
          <a:xfrm>
            <a:off x="7010400" y="4673536"/>
            <a:ext cx="2333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endParaRPr sz="112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EE2EF28-8178-4B5C-B600-F4D977692083}"/>
              </a:ext>
            </a:extLst>
          </p:cNvPr>
          <p:cNvSpPr>
            <a:spLocks noGrp="1"/>
          </p:cNvSpPr>
          <p:nvPr/>
        </p:nvSpPr>
        <p:spPr>
          <a:xfrm>
            <a:off x="6197727" y="3397186"/>
            <a:ext cx="4817254" cy="1657350"/>
          </a:xfrm>
          <a:prstGeom prst="rect">
            <a:avLst/>
          </a:prstGeom>
          <a:solidFill>
            <a:srgbClr val="FFFCDF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3D31DAC-B566-43A4-B938-0CC69AF891CB}"/>
              </a:ext>
            </a:extLst>
          </p:cNvPr>
          <p:cNvSpPr>
            <a:spLocks noGrp="1"/>
          </p:cNvSpPr>
          <p:nvPr/>
        </p:nvSpPr>
        <p:spPr>
          <a:xfrm>
            <a:off x="6200774" y="3332225"/>
            <a:ext cx="4791076" cy="98488"/>
          </a:xfrm>
          <a:prstGeom prst="rect">
            <a:avLst/>
          </a:prstGeom>
          <a:solidFill>
            <a:srgbClr val="EA8704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0E89D35-D123-4261-B318-D6EC045593F0}"/>
              </a:ext>
            </a:extLst>
          </p:cNvPr>
          <p:cNvSpPr>
            <a:spLocks noGrp="1"/>
          </p:cNvSpPr>
          <p:nvPr/>
        </p:nvSpPr>
        <p:spPr>
          <a:xfrm>
            <a:off x="6321552" y="3599116"/>
            <a:ext cx="320992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EA8704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>
                <a:solidFill>
                  <a:srgbClr val="EA870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REGISTRATION SUPPORT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432A004-0CF8-417C-A078-7940F30668F8}"/>
              </a:ext>
            </a:extLst>
          </p:cNvPr>
          <p:cNvSpPr>
            <a:spLocks noGrp="1"/>
          </p:cNvSpPr>
          <p:nvPr/>
        </p:nvSpPr>
        <p:spPr>
          <a:xfrm>
            <a:off x="6411373" y="3933634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304A705-33C1-499F-9F26-D47C28D486BA}"/>
              </a:ext>
            </a:extLst>
          </p:cNvPr>
          <p:cNvSpPr>
            <a:spLocks noGrp="1"/>
          </p:cNvSpPr>
          <p:nvPr/>
        </p:nvSpPr>
        <p:spPr>
          <a:xfrm>
            <a:off x="7206043" y="3894868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Shri Vikram Dhaka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C9B0F48-358F-4329-ACDF-260B39F165FC}"/>
              </a:ext>
            </a:extLst>
          </p:cNvPr>
          <p:cNvSpPr>
            <a:spLocks noGrp="1"/>
          </p:cNvSpPr>
          <p:nvPr/>
        </p:nvSpPr>
        <p:spPr>
          <a:xfrm>
            <a:off x="6388228" y="4209859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DESIGNATION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1B69F4E-1293-468D-AE6C-3238D2049DB5}"/>
              </a:ext>
            </a:extLst>
          </p:cNvPr>
          <p:cNvSpPr>
            <a:spLocks noGrp="1"/>
          </p:cNvSpPr>
          <p:nvPr/>
        </p:nvSpPr>
        <p:spPr>
          <a:xfrm>
            <a:off x="7197852" y="4163595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Scientist-D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874F0F9-7E14-4417-A105-367F5FEAA018}"/>
              </a:ext>
            </a:extLst>
          </p:cNvPr>
          <p:cNvSpPr>
            <a:spLocks noGrp="1"/>
          </p:cNvSpPr>
          <p:nvPr/>
        </p:nvSpPr>
        <p:spPr>
          <a:xfrm>
            <a:off x="6397752" y="4503991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69D6012-5CE0-44FF-BA4A-F01050498BAA}"/>
              </a:ext>
            </a:extLst>
          </p:cNvPr>
          <p:cNvSpPr>
            <a:spLocks noGrp="1"/>
          </p:cNvSpPr>
          <p:nvPr/>
        </p:nvSpPr>
        <p:spPr>
          <a:xfrm>
            <a:off x="7206043" y="4427029"/>
            <a:ext cx="2333625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vikram.mnre@gov.in</a:t>
            </a:r>
            <a:endParaRPr sz="127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70166C7-6641-4EAC-BAE8-B044DD9B5092}"/>
              </a:ext>
            </a:extLst>
          </p:cNvPr>
          <p:cNvSpPr>
            <a:spLocks noGrp="1"/>
          </p:cNvSpPr>
          <p:nvPr/>
        </p:nvSpPr>
        <p:spPr>
          <a:xfrm>
            <a:off x="6388228" y="4787836"/>
            <a:ext cx="8382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825" b="1">
                <a:solidFill>
                  <a:srgbClr val="53696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 dirty="0">
                <a:solidFill>
                  <a:srgbClr val="53696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B803F06-328F-44DC-960C-D0690CB1BE42}"/>
              </a:ext>
            </a:extLst>
          </p:cNvPr>
          <p:cNvSpPr>
            <a:spLocks noGrp="1"/>
          </p:cNvSpPr>
          <p:nvPr/>
        </p:nvSpPr>
        <p:spPr>
          <a:xfrm>
            <a:off x="7271766" y="4750117"/>
            <a:ext cx="2333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endParaRPr sz="1125" b="0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D35CB5D-1F2F-4156-B408-599D8181B087}"/>
              </a:ext>
            </a:extLst>
          </p:cNvPr>
          <p:cNvSpPr>
            <a:spLocks noGrp="1"/>
          </p:cNvSpPr>
          <p:nvPr/>
        </p:nvSpPr>
        <p:spPr>
          <a:xfrm>
            <a:off x="504825" y="5353050"/>
            <a:ext cx="11163300" cy="790575"/>
          </a:xfrm>
          <a:prstGeom prst="rect">
            <a:avLst/>
          </a:prstGeom>
          <a:solidFill>
            <a:srgbClr val="093F43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41788A6-1A4D-49E9-ADC6-1C5BC3E17540}"/>
              </a:ext>
            </a:extLst>
          </p:cNvPr>
          <p:cNvSpPr>
            <a:spLocks noGrp="1"/>
          </p:cNvSpPr>
          <p:nvPr/>
        </p:nvSpPr>
        <p:spPr>
          <a:xfrm>
            <a:off x="723900" y="5467350"/>
            <a:ext cx="235267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050" b="1">
                <a:solidFill>
                  <a:srgbClr val="F7CC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dirty="0">
                <a:solidFill>
                  <a:srgbClr val="F7CC7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SUMMIT CONTACT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DBD31F7-5FB0-4793-B6BE-AEB7EFCA529A}"/>
              </a:ext>
            </a:extLst>
          </p:cNvPr>
          <p:cNvSpPr>
            <a:spLocks noGrp="1"/>
          </p:cNvSpPr>
          <p:nvPr/>
        </p:nvSpPr>
        <p:spPr>
          <a:xfrm>
            <a:off x="723900" y="5724525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mail@bresummit.in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5746BE3-5A8C-4747-BEDF-9E1A7E80DB84}"/>
              </a:ext>
            </a:extLst>
          </p:cNvPr>
          <p:cNvSpPr>
            <a:spLocks noGrp="1"/>
          </p:cNvSpPr>
          <p:nvPr/>
        </p:nvSpPr>
        <p:spPr>
          <a:xfrm>
            <a:off x="6005512" y="5707380"/>
            <a:ext cx="452437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official enquiry f</a:t>
            </a:r>
            <a:r>
              <a:rPr lang="en-GB" sz="1350" b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any other query </a:t>
            </a:r>
            <a:endParaRPr sz="1350" b="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C994073-AE10-4B61-A9CE-ED4E05879E4B}"/>
              </a:ext>
            </a:extLst>
          </p:cNvPr>
          <p:cNvSpPr>
            <a:spLocks noGrp="1"/>
          </p:cNvSpPr>
          <p:nvPr/>
        </p:nvSpPr>
        <p:spPr>
          <a:xfrm>
            <a:off x="9182100" y="5648325"/>
            <a:ext cx="2295525" cy="381000"/>
          </a:xfrm>
          <a:prstGeom prst="rect">
            <a:avLst/>
          </a:prstGeom>
          <a:solidFill>
            <a:srgbClr val="00704A"/>
          </a:solidFill>
          <a:ln w="0"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CB0FDC8-47F1-40A9-B371-06916B24733D}"/>
              </a:ext>
            </a:extLst>
          </p:cNvPr>
          <p:cNvSpPr>
            <a:spLocks noGrp="1"/>
          </p:cNvSpPr>
          <p:nvPr/>
        </p:nvSpPr>
        <p:spPr>
          <a:xfrm>
            <a:off x="9315450" y="5734050"/>
            <a:ext cx="2028825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ENQUIRY FORM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9287AD-7A71-E8D1-FD59-D651C24CAFB3}"/>
              </a:ext>
            </a:extLst>
          </p:cNvPr>
          <p:cNvSpPr>
            <a:spLocks noGrp="1"/>
          </p:cNvSpPr>
          <p:nvPr/>
        </p:nvSpPr>
        <p:spPr>
          <a:xfrm>
            <a:off x="7197851" y="4748974"/>
            <a:ext cx="2333625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25" b="0">
                <a:solidFill>
                  <a:srgbClr val="193A3D"/>
                </a:solidFill>
                <a:latin typeface="DejaVu Sans"/>
                <a:ea typeface="DejaVu Sans"/>
                <a:cs typeface="DejaVu Sans"/>
              </a:defRPr>
            </a:pP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7060334373 </a:t>
            </a:r>
            <a:endParaRPr sz="1275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0C4D3B-B781-6334-5E34-D6A9C89B689A}"/>
              </a:ext>
            </a:extLst>
          </p:cNvPr>
          <p:cNvSpPr txBox="1"/>
          <p:nvPr/>
        </p:nvSpPr>
        <p:spPr>
          <a:xfrm>
            <a:off x="9315450" y="351130"/>
            <a:ext cx="262617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75" b="1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Nodal Officer </a:t>
            </a:r>
          </a:p>
          <a:p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 : Aseem Kumar </a:t>
            </a:r>
          </a:p>
          <a:p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 :  </a:t>
            </a:r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Aseemk201-cgo@gov.in</a:t>
            </a:r>
            <a:endParaRPr lang="en-IN" sz="1275" dirty="0">
              <a:solidFill>
                <a:srgbClr val="193A3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1275" dirty="0">
                <a:solidFill>
                  <a:srgbClr val="193A3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 number : 9557759492</a:t>
            </a:r>
          </a:p>
        </p:txBody>
      </p:sp>
    </p:spTree>
    <p:extLst>
      <p:ext uri="{BB962C8B-B14F-4D97-AF65-F5344CB8AC3E}">
        <p14:creationId xmlns:p14="http://schemas.microsoft.com/office/powerpoint/2010/main" val="25883416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9effc0f-57ea-42eb-b830-59baa02bbae1}" enabled="0" method="" siteId="{69effc0f-57ea-42eb-b830-59baa02bbae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1530</Words>
  <Application>Microsoft Office PowerPoint</Application>
  <PresentationFormat>Widescreen</PresentationFormat>
  <Paragraphs>295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EY</cp:lastModifiedBy>
  <cp:revision>2</cp:revision>
  <dcterms:created xsi:type="dcterms:W3CDTF">2026-09-15T10:22:48Z</dcterms:created>
  <dcterms:modified xsi:type="dcterms:W3CDTF">2026-09-24T03:59:12Z</dcterms:modified>
</cp:coreProperties>
</file>